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21.jpg" ContentType="image/jpg"/>
  <Override PartName="/ppt/media/image36.jpg" ContentType="image/jpg"/>
  <Override PartName="/ppt/media/image39.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1"/>
  </p:notesMasterIdLst>
  <p:handoutMasterIdLst>
    <p:handoutMasterId r:id="rId112"/>
  </p:handoutMasterIdLst>
  <p:sldIdLst>
    <p:sldId id="256" r:id="rId2"/>
    <p:sldId id="259" r:id="rId3"/>
    <p:sldId id="263" r:id="rId4"/>
    <p:sldId id="264" r:id="rId5"/>
    <p:sldId id="362" r:id="rId6"/>
    <p:sldId id="262" r:id="rId7"/>
    <p:sldId id="276" r:id="rId8"/>
    <p:sldId id="302" r:id="rId9"/>
    <p:sldId id="303" r:id="rId10"/>
    <p:sldId id="306" r:id="rId11"/>
    <p:sldId id="304" r:id="rId12"/>
    <p:sldId id="305" r:id="rId13"/>
    <p:sldId id="361" r:id="rId14"/>
    <p:sldId id="307" r:id="rId15"/>
    <p:sldId id="308" r:id="rId16"/>
    <p:sldId id="309" r:id="rId17"/>
    <p:sldId id="318" r:id="rId18"/>
    <p:sldId id="310" r:id="rId19"/>
    <p:sldId id="311" r:id="rId20"/>
    <p:sldId id="312" r:id="rId21"/>
    <p:sldId id="313" r:id="rId22"/>
    <p:sldId id="314" r:id="rId23"/>
    <p:sldId id="315" r:id="rId24"/>
    <p:sldId id="316" r:id="rId25"/>
    <p:sldId id="317" r:id="rId26"/>
    <p:sldId id="331" r:id="rId27"/>
    <p:sldId id="332" r:id="rId28"/>
    <p:sldId id="333" r:id="rId29"/>
    <p:sldId id="319" r:id="rId30"/>
    <p:sldId id="320" r:id="rId31"/>
    <p:sldId id="321" r:id="rId32"/>
    <p:sldId id="322" r:id="rId33"/>
    <p:sldId id="323" r:id="rId34"/>
    <p:sldId id="324" r:id="rId35"/>
    <p:sldId id="326" r:id="rId36"/>
    <p:sldId id="327" r:id="rId37"/>
    <p:sldId id="271" r:id="rId38"/>
    <p:sldId id="334" r:id="rId39"/>
    <p:sldId id="335" r:id="rId40"/>
    <p:sldId id="336" r:id="rId41"/>
    <p:sldId id="337" r:id="rId42"/>
    <p:sldId id="338" r:id="rId43"/>
    <p:sldId id="339" r:id="rId44"/>
    <p:sldId id="354" r:id="rId45"/>
    <p:sldId id="359" r:id="rId46"/>
    <p:sldId id="360" r:id="rId47"/>
    <p:sldId id="341" r:id="rId48"/>
    <p:sldId id="357" r:id="rId49"/>
    <p:sldId id="358" r:id="rId50"/>
    <p:sldId id="340" r:id="rId51"/>
    <p:sldId id="356" r:id="rId52"/>
    <p:sldId id="355" r:id="rId53"/>
    <p:sldId id="270" r:id="rId54"/>
    <p:sldId id="278" r:id="rId55"/>
    <p:sldId id="291" r:id="rId56"/>
    <p:sldId id="290" r:id="rId57"/>
    <p:sldId id="269" r:id="rId58"/>
    <p:sldId id="279" r:id="rId59"/>
    <p:sldId id="342" r:id="rId60"/>
    <p:sldId id="268" r:id="rId61"/>
    <p:sldId id="280" r:id="rId62"/>
    <p:sldId id="294" r:id="rId63"/>
    <p:sldId id="296" r:id="rId64"/>
    <p:sldId id="295" r:id="rId65"/>
    <p:sldId id="293" r:id="rId66"/>
    <p:sldId id="292" r:id="rId67"/>
    <p:sldId id="297" r:id="rId68"/>
    <p:sldId id="267" r:id="rId69"/>
    <p:sldId id="281" r:id="rId70"/>
    <p:sldId id="344" r:id="rId71"/>
    <p:sldId id="345" r:id="rId72"/>
    <p:sldId id="346" r:id="rId73"/>
    <p:sldId id="353" r:id="rId74"/>
    <p:sldId id="347" r:id="rId75"/>
    <p:sldId id="348" r:id="rId76"/>
    <p:sldId id="265" r:id="rId77"/>
    <p:sldId id="352" r:id="rId78"/>
    <p:sldId id="298" r:id="rId79"/>
    <p:sldId id="299" r:id="rId80"/>
    <p:sldId id="300" r:id="rId81"/>
    <p:sldId id="301" r:id="rId82"/>
    <p:sldId id="349" r:id="rId83"/>
    <p:sldId id="350" r:id="rId84"/>
    <p:sldId id="351" r:id="rId85"/>
    <p:sldId id="266" r:id="rId86"/>
    <p:sldId id="283" r:id="rId87"/>
    <p:sldId id="273" r:id="rId88"/>
    <p:sldId id="284" r:id="rId89"/>
    <p:sldId id="274" r:id="rId90"/>
    <p:sldId id="285" r:id="rId91"/>
    <p:sldId id="275" r:id="rId92"/>
    <p:sldId id="286" r:id="rId93"/>
    <p:sldId id="272" r:id="rId94"/>
    <p:sldId id="287" r:id="rId95"/>
    <p:sldId id="363" r:id="rId96"/>
    <p:sldId id="365" r:id="rId97"/>
    <p:sldId id="372" r:id="rId98"/>
    <p:sldId id="377" r:id="rId99"/>
    <p:sldId id="376" r:id="rId100"/>
    <p:sldId id="375" r:id="rId101"/>
    <p:sldId id="374" r:id="rId102"/>
    <p:sldId id="373" r:id="rId103"/>
    <p:sldId id="364" r:id="rId104"/>
    <p:sldId id="366" r:id="rId105"/>
    <p:sldId id="367" r:id="rId106"/>
    <p:sldId id="368" r:id="rId107"/>
    <p:sldId id="369" r:id="rId108"/>
    <p:sldId id="370" r:id="rId109"/>
    <p:sldId id="371" r:id="rId110"/>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5" d="100"/>
          <a:sy n="105" d="100"/>
        </p:scale>
        <p:origin x="996" y="114"/>
      </p:cViewPr>
      <p:guideLst>
        <p:guide orient="horz" pos="2160"/>
        <p:guide pos="2880"/>
      </p:guideLst>
    </p:cSldViewPr>
  </p:slideViewPr>
  <p:notesTextViewPr>
    <p:cViewPr>
      <p:scale>
        <a:sx n="100" d="100"/>
        <a:sy n="100" d="100"/>
      </p:scale>
      <p:origin x="0" y="0"/>
    </p:cViewPr>
  </p:notesTextViewPr>
  <p:notesViewPr>
    <p:cSldViewPr>
      <p:cViewPr varScale="1">
        <p:scale>
          <a:sx n="66" d="100"/>
          <a:sy n="66" d="100"/>
        </p:scale>
        <p:origin x="-1716"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handoutMaster" Target="handoutMasters/handout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0376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ru-RU"/>
          </a:p>
        </p:txBody>
      </p:sp>
      <p:sp>
        <p:nvSpPr>
          <p:cNvPr id="6963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ru-RU"/>
          </a:p>
        </p:txBody>
      </p:sp>
      <p:sp>
        <p:nvSpPr>
          <p:cNvPr id="696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6963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p>
        </p:txBody>
      </p:sp>
      <p:sp>
        <p:nvSpPr>
          <p:cNvPr id="6963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ru-RU"/>
          </a:p>
        </p:txBody>
      </p:sp>
      <p:sp>
        <p:nvSpPr>
          <p:cNvPr id="6963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45ED57AE-8EFB-41AF-AA44-BF6FE98DC745}" type="slidenum">
              <a:rPr lang="ru-RU"/>
              <a:pPr/>
              <a:t>‹#›</a:t>
            </a:fld>
            <a:endParaRPr lang="ru-RU"/>
          </a:p>
        </p:txBody>
      </p:sp>
    </p:spTree>
    <p:extLst>
      <p:ext uri="{BB962C8B-B14F-4D97-AF65-F5344CB8AC3E}">
        <p14:creationId xmlns:p14="http://schemas.microsoft.com/office/powerpoint/2010/main" val="173487699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5ED57AE-8EFB-41AF-AA44-BF6FE98DC745}" type="slidenum">
              <a:rPr lang="ru-RU" smtClean="0"/>
              <a:pPr/>
              <a:t>19</a:t>
            </a:fld>
            <a:endParaRPr lang="ru-RU"/>
          </a:p>
        </p:txBody>
      </p:sp>
    </p:spTree>
    <p:extLst>
      <p:ext uri="{BB962C8B-B14F-4D97-AF65-F5344CB8AC3E}">
        <p14:creationId xmlns:p14="http://schemas.microsoft.com/office/powerpoint/2010/main" val="11541027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BED01D-BD1A-4A15-B694-17485B672E98}" type="slidenum">
              <a:rPr lang="en-US" smtClean="0"/>
              <a:pPr/>
              <a:t>20</a:t>
            </a:fld>
            <a:endParaRPr lang="en-US" dirty="0"/>
          </a:p>
        </p:txBody>
      </p:sp>
    </p:spTree>
    <p:extLst>
      <p:ext uri="{BB962C8B-B14F-4D97-AF65-F5344CB8AC3E}">
        <p14:creationId xmlns:p14="http://schemas.microsoft.com/office/powerpoint/2010/main" val="31990595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1692275" y="3644900"/>
            <a:ext cx="7162800" cy="1109663"/>
          </a:xfrm>
        </p:spPr>
        <p:txBody>
          <a:bodyPr/>
          <a:lstStyle>
            <a:lvl1pPr algn="r">
              <a:defRPr sz="3200"/>
            </a:lvl1pPr>
          </a:lstStyle>
          <a:p>
            <a:r>
              <a:rPr lang="ru-RU"/>
              <a:t>Click to edit Master title style</a:t>
            </a:r>
          </a:p>
        </p:txBody>
      </p:sp>
      <p:sp>
        <p:nvSpPr>
          <p:cNvPr id="5123" name="Rectangle 3"/>
          <p:cNvSpPr>
            <a:spLocks noGrp="1" noChangeArrowheads="1"/>
          </p:cNvSpPr>
          <p:nvPr>
            <p:ph type="subTitle" idx="1"/>
          </p:nvPr>
        </p:nvSpPr>
        <p:spPr>
          <a:xfrm>
            <a:off x="1692275" y="4532313"/>
            <a:ext cx="7162800" cy="696912"/>
          </a:xfrm>
        </p:spPr>
        <p:txBody>
          <a:bodyPr/>
          <a:lstStyle>
            <a:lvl1pPr marL="0" indent="0" algn="r">
              <a:buFontTx/>
              <a:buNone/>
              <a:defRPr sz="2400" b="1">
                <a:solidFill>
                  <a:schemeClr val="bg1"/>
                </a:solidFill>
              </a:defRPr>
            </a:lvl1pPr>
          </a:lstStyle>
          <a:p>
            <a:r>
              <a:rPr lang="ru-RU"/>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910388" y="333375"/>
            <a:ext cx="1909762" cy="6049963"/>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1176338" y="333375"/>
            <a:ext cx="5581650" cy="6049963"/>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1176338" y="1557338"/>
            <a:ext cx="3744912" cy="4826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5073650" y="1557338"/>
            <a:ext cx="3746500" cy="4826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124075" y="333375"/>
            <a:ext cx="6623050" cy="508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ru-RU" smtClean="0"/>
              <a:t>Click to edit Master title style</a:t>
            </a:r>
          </a:p>
        </p:txBody>
      </p:sp>
      <p:sp>
        <p:nvSpPr>
          <p:cNvPr id="1027" name="Rectangle 3"/>
          <p:cNvSpPr>
            <a:spLocks noGrp="1" noChangeArrowheads="1"/>
          </p:cNvSpPr>
          <p:nvPr>
            <p:ph type="body" idx="1"/>
          </p:nvPr>
        </p:nvSpPr>
        <p:spPr bwMode="auto">
          <a:xfrm>
            <a:off x="1176338" y="1557338"/>
            <a:ext cx="7643812" cy="4826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fontAlgn="base">
        <a:spcBef>
          <a:spcPct val="0"/>
        </a:spcBef>
        <a:spcAft>
          <a:spcPct val="0"/>
        </a:spcAft>
        <a:defRPr sz="3600" b="1">
          <a:solidFill>
            <a:schemeClr val="bg1"/>
          </a:solidFill>
          <a:latin typeface="+mj-lt"/>
          <a:ea typeface="+mj-ea"/>
          <a:cs typeface="+mj-cs"/>
        </a:defRPr>
      </a:lvl1pPr>
      <a:lvl2pPr algn="l" rtl="0" fontAlgn="base">
        <a:spcBef>
          <a:spcPct val="0"/>
        </a:spcBef>
        <a:spcAft>
          <a:spcPct val="0"/>
        </a:spcAft>
        <a:defRPr sz="3600" b="1">
          <a:solidFill>
            <a:schemeClr val="bg1"/>
          </a:solidFill>
          <a:latin typeface="Arial" charset="0"/>
        </a:defRPr>
      </a:lvl2pPr>
      <a:lvl3pPr algn="l" rtl="0" fontAlgn="base">
        <a:spcBef>
          <a:spcPct val="0"/>
        </a:spcBef>
        <a:spcAft>
          <a:spcPct val="0"/>
        </a:spcAft>
        <a:defRPr sz="3600" b="1">
          <a:solidFill>
            <a:schemeClr val="bg1"/>
          </a:solidFill>
          <a:latin typeface="Arial" charset="0"/>
        </a:defRPr>
      </a:lvl3pPr>
      <a:lvl4pPr algn="l" rtl="0" fontAlgn="base">
        <a:spcBef>
          <a:spcPct val="0"/>
        </a:spcBef>
        <a:spcAft>
          <a:spcPct val="0"/>
        </a:spcAft>
        <a:defRPr sz="3600" b="1">
          <a:solidFill>
            <a:schemeClr val="bg1"/>
          </a:solidFill>
          <a:latin typeface="Arial" charset="0"/>
        </a:defRPr>
      </a:lvl4pPr>
      <a:lvl5pPr algn="l" rtl="0" fontAlgn="base">
        <a:spcBef>
          <a:spcPct val="0"/>
        </a:spcBef>
        <a:spcAft>
          <a:spcPct val="0"/>
        </a:spcAft>
        <a:defRPr sz="3600" b="1">
          <a:solidFill>
            <a:schemeClr val="bg1"/>
          </a:solidFill>
          <a:latin typeface="Arial" charset="0"/>
        </a:defRPr>
      </a:lvl5pPr>
      <a:lvl6pPr marL="457200" algn="l" rtl="0" fontAlgn="base">
        <a:spcBef>
          <a:spcPct val="0"/>
        </a:spcBef>
        <a:spcAft>
          <a:spcPct val="0"/>
        </a:spcAft>
        <a:defRPr sz="3600" b="1">
          <a:solidFill>
            <a:schemeClr val="bg1"/>
          </a:solidFill>
          <a:latin typeface="Arial" charset="0"/>
        </a:defRPr>
      </a:lvl6pPr>
      <a:lvl7pPr marL="914400" algn="l" rtl="0" fontAlgn="base">
        <a:spcBef>
          <a:spcPct val="0"/>
        </a:spcBef>
        <a:spcAft>
          <a:spcPct val="0"/>
        </a:spcAft>
        <a:defRPr sz="3600" b="1">
          <a:solidFill>
            <a:schemeClr val="bg1"/>
          </a:solidFill>
          <a:latin typeface="Arial" charset="0"/>
        </a:defRPr>
      </a:lvl7pPr>
      <a:lvl8pPr marL="1371600" algn="l" rtl="0" fontAlgn="base">
        <a:spcBef>
          <a:spcPct val="0"/>
        </a:spcBef>
        <a:spcAft>
          <a:spcPct val="0"/>
        </a:spcAft>
        <a:defRPr sz="3600" b="1">
          <a:solidFill>
            <a:schemeClr val="bg1"/>
          </a:solidFill>
          <a:latin typeface="Arial" charset="0"/>
        </a:defRPr>
      </a:lvl8pPr>
      <a:lvl9pPr marL="1828800" algn="l" rtl="0" fontAlgn="base">
        <a:spcBef>
          <a:spcPct val="0"/>
        </a:spcBef>
        <a:spcAft>
          <a:spcPct val="0"/>
        </a:spcAft>
        <a:defRPr sz="3600" b="1">
          <a:solidFill>
            <a:schemeClr val="bg1"/>
          </a:solidFill>
          <a:latin typeface="Arial" charset="0"/>
        </a:defRPr>
      </a:lvl9pPr>
    </p:titleStyle>
    <p:bodyStyle>
      <a:lvl1pPr marL="342900" indent="-342900" algn="l" rtl="0" fontAlgn="base">
        <a:spcBef>
          <a:spcPct val="20000"/>
        </a:spcBef>
        <a:spcAft>
          <a:spcPct val="0"/>
        </a:spcAft>
        <a:buChar char="•"/>
        <a:defRPr sz="2800">
          <a:solidFill>
            <a:schemeClr val="tx1"/>
          </a:solidFill>
          <a:latin typeface="+mn-lt"/>
          <a:ea typeface="+mn-ea"/>
          <a:cs typeface="+mn-cs"/>
        </a:defRPr>
      </a:lvl1pPr>
      <a:lvl2pPr marL="742950" indent="-285750" algn="l" rtl="0" fontAlgn="base">
        <a:spcBef>
          <a:spcPct val="20000"/>
        </a:spcBef>
        <a:spcAft>
          <a:spcPct val="0"/>
        </a:spcAft>
        <a:buChar char="–"/>
        <a:defRPr sz="2400" b="1">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47.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hyperlink" Target="mailto:ball.2129@osu.edu" TargetMode="External"/><Relationship Id="rId1" Type="http://schemas.openxmlformats.org/officeDocument/2006/relationships/slideLayout" Target="../slideLayouts/slideLayout2.xml"/><Relationship Id="rId4" Type="http://schemas.openxmlformats.org/officeDocument/2006/relationships/image" Target="../media/image69.jpg"/></Relationships>
</file>

<file path=ppt/slides/_rels/slide6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hyperlink" Target="https://www.universities.com/schools/ohio-state-university-main-campus"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hyperlink" Target="https://www.universities.com/schools/the-university-of-findlay"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hyperlink" Target="https://www.universities.com/schools/bowling-green-state-university-main-campus"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s://www.bostdorffs.com/" TargetMode="External"/><Relationship Id="rId2" Type="http://schemas.openxmlformats.org/officeDocument/2006/relationships/hyperlink" Target="http://www.northbranchnursery.com/" TargetMode="Externa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6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hyperlink" Target="https://metroparkstoledo.com/explore-your-parks/toledo-botanical-garden-metropark/"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hyperlink" Target="https://www.schedel-gardens.org/"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g"/><Relationship Id="rId1" Type="http://schemas.openxmlformats.org/officeDocument/2006/relationships/slideLayout" Target="../slideLayouts/slideLayout2.xml"/><Relationship Id="rId4" Type="http://schemas.openxmlformats.org/officeDocument/2006/relationships/image" Target="../media/image95.jpg"/></Relationships>
</file>

<file path=ppt/slides/_rels/slide81.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hyperlink" Target="https://youtu.be/fW_DVNUt7ms" TargetMode="Externa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hyperlink" Target="https://youtu.be/bPcWeL1JBpI" TargetMode="Externa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hyperlink" Target="https://youtu.be/_ewOsgoGQL4" TargetMode="Externa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hyperlink" Target="https://youtu.be/hV9usBOQ1V8" TargetMode="Externa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hyperlink" Target="https://www.facebook.com/Maumee-Valley-Bee-Keepers-Association-151553878221074/" TargetMode="Externa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jp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ctrTitle"/>
          </p:nvPr>
        </p:nvSpPr>
        <p:spPr>
          <a:xfrm>
            <a:off x="4140200" y="3284985"/>
            <a:ext cx="4711700" cy="1325116"/>
          </a:xfrm>
          <a:noFill/>
        </p:spPr>
        <p:txBody>
          <a:bodyPr/>
          <a:lstStyle/>
          <a:p>
            <a:pPr algn="ctr"/>
            <a:r>
              <a:rPr lang="en-US" dirty="0" smtClean="0">
                <a:latin typeface="Tahoma" charset="0"/>
              </a:rPr>
              <a:t>Gardening </a:t>
            </a:r>
            <a:br>
              <a:rPr lang="en-US" dirty="0" smtClean="0">
                <a:latin typeface="Tahoma" charset="0"/>
              </a:rPr>
            </a:br>
            <a:r>
              <a:rPr lang="en-US" dirty="0" smtClean="0">
                <a:latin typeface="Tahoma" charset="0"/>
              </a:rPr>
              <a:t>Merit Badge</a:t>
            </a:r>
            <a:endParaRPr lang="uk-UA" dirty="0">
              <a:latin typeface="Tahoma" charset="0"/>
            </a:endParaRPr>
          </a:p>
        </p:txBody>
      </p:sp>
      <p:sp>
        <p:nvSpPr>
          <p:cNvPr id="34819" name="Rectangle 3"/>
          <p:cNvSpPr>
            <a:spLocks noGrp="1" noChangeArrowheads="1"/>
          </p:cNvSpPr>
          <p:nvPr>
            <p:ph type="subTitle" idx="1"/>
          </p:nvPr>
        </p:nvSpPr>
        <p:spPr>
          <a:xfrm>
            <a:off x="4176713" y="4725144"/>
            <a:ext cx="4679950" cy="864096"/>
          </a:xfrm>
        </p:spPr>
        <p:txBody>
          <a:bodyPr/>
          <a:lstStyle/>
          <a:p>
            <a:pPr algn="ctr">
              <a:lnSpc>
                <a:spcPct val="90000"/>
              </a:lnSpc>
            </a:pPr>
            <a:r>
              <a:rPr lang="en-US" dirty="0" smtClean="0"/>
              <a:t>Troop 344 and 9344</a:t>
            </a:r>
          </a:p>
          <a:p>
            <a:pPr algn="ctr">
              <a:lnSpc>
                <a:spcPct val="90000"/>
              </a:lnSpc>
            </a:pPr>
            <a:r>
              <a:rPr lang="en-US" dirty="0" smtClean="0"/>
              <a:t>Pemberville, OH</a:t>
            </a:r>
            <a:endParaRPr lang="uk-UA"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7500" y="3480818"/>
            <a:ext cx="914400" cy="93345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Hazards of Gardening</a:t>
            </a:r>
          </a:p>
        </p:txBody>
      </p:sp>
      <p:sp>
        <p:nvSpPr>
          <p:cNvPr id="3" name="Content Placeholder 2"/>
          <p:cNvSpPr>
            <a:spLocks noGrp="1"/>
          </p:cNvSpPr>
          <p:nvPr>
            <p:ph idx="1"/>
          </p:nvPr>
        </p:nvSpPr>
        <p:spPr>
          <a:xfrm>
            <a:off x="611560" y="4221088"/>
            <a:ext cx="8208590" cy="2162250"/>
          </a:xfrm>
        </p:spPr>
        <p:txBody>
          <a:bodyPr/>
          <a:lstStyle/>
          <a:p>
            <a:pPr marL="0" indent="0">
              <a:buNone/>
            </a:pPr>
            <a:r>
              <a:rPr lang="en-US" sz="1800" b="1" dirty="0" smtClean="0"/>
              <a:t>Allergies</a:t>
            </a:r>
          </a:p>
          <a:p>
            <a:r>
              <a:rPr lang="en-US" sz="1800" dirty="0" smtClean="0"/>
              <a:t>Itchy </a:t>
            </a:r>
            <a:r>
              <a:rPr lang="en-US" sz="1800" dirty="0"/>
              <a:t>eyes and occasional skin rashes are common, but if allergies get more serious, see a doctor. Allergies change over a lifetime, and they can react to seasonal growth patterns. So just because you weren't allergic to something last month doesn't mean you won't be this month</a:t>
            </a:r>
            <a:r>
              <a:rPr lang="en-US" sz="1800" dirty="0" smtClean="0"/>
              <a:t>.</a:t>
            </a:r>
          </a:p>
          <a:p>
            <a:r>
              <a:rPr lang="en-US" sz="1800" dirty="0" smtClean="0"/>
              <a:t>Antihistamines such as Benadryl can reduce the effects of allergies.</a:t>
            </a:r>
            <a:endParaRPr lang="en-US" sz="1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5696" y="1412776"/>
            <a:ext cx="5508104" cy="2754052"/>
          </a:xfrm>
          <a:prstGeom prst="rect">
            <a:avLst/>
          </a:prstGeom>
        </p:spPr>
      </p:pic>
    </p:spTree>
    <p:extLst>
      <p:ext uri="{BB962C8B-B14F-4D97-AF65-F5344CB8AC3E}">
        <p14:creationId xmlns:p14="http://schemas.microsoft.com/office/powerpoint/2010/main" val="253039736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Growing a Garden</a:t>
            </a:r>
          </a:p>
        </p:txBody>
      </p:sp>
      <p:sp>
        <p:nvSpPr>
          <p:cNvPr id="3" name="Content Placeholder 2"/>
          <p:cNvSpPr>
            <a:spLocks noGrp="1"/>
          </p:cNvSpPr>
          <p:nvPr>
            <p:ph idx="1"/>
          </p:nvPr>
        </p:nvSpPr>
        <p:spPr>
          <a:xfrm>
            <a:off x="179512" y="1556792"/>
            <a:ext cx="5040560" cy="4826000"/>
          </a:xfrm>
        </p:spPr>
        <p:txBody>
          <a:bodyPr/>
          <a:lstStyle/>
          <a:p>
            <a:r>
              <a:rPr lang="en-US" sz="2400" dirty="0"/>
              <a:t>Step 5: Water and Care for Your Garden</a:t>
            </a:r>
          </a:p>
          <a:p>
            <a:pPr lvl="1"/>
            <a:r>
              <a:rPr lang="en-US" sz="2000" b="0" dirty="0"/>
              <a:t>Water: Keep the soil moist but not soggy. Water early in the morning.</a:t>
            </a:r>
          </a:p>
          <a:p>
            <a:pPr lvl="1"/>
            <a:r>
              <a:rPr lang="en-US" sz="2000" b="0" dirty="0"/>
              <a:t>Sunlight: Most plants need 6–8 hours of sunlight daily.</a:t>
            </a:r>
          </a:p>
          <a:p>
            <a:pPr lvl="1"/>
            <a:r>
              <a:rPr lang="en-US" sz="2000" b="0" dirty="0"/>
              <a:t>Weeding: Remove weeds regularly to prevent them from competing for nutrients.</a:t>
            </a:r>
          </a:p>
          <a:p>
            <a:pPr lvl="1"/>
            <a:r>
              <a:rPr lang="en-US" sz="2000" b="0" dirty="0"/>
              <a:t>Support: Use stakes or trellises for plants like tomatoes or beans.</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36096" y="1700808"/>
            <a:ext cx="3318462" cy="2512179"/>
          </a:xfrm>
          <a:prstGeom prst="rect">
            <a:avLst/>
          </a:prstGeom>
        </p:spPr>
      </p:pic>
      <p:pic>
        <p:nvPicPr>
          <p:cNvPr id="6" name="Picture 5"/>
          <p:cNvPicPr>
            <a:picLocks noChangeAspect="1"/>
          </p:cNvPicPr>
          <p:nvPr/>
        </p:nvPicPr>
        <p:blipFill>
          <a:blip r:embed="rId3"/>
          <a:stretch>
            <a:fillRect/>
          </a:stretch>
        </p:blipFill>
        <p:spPr>
          <a:xfrm>
            <a:off x="5435599" y="4291855"/>
            <a:ext cx="3311525" cy="2207683"/>
          </a:xfrm>
          <a:prstGeom prst="rect">
            <a:avLst/>
          </a:prstGeom>
        </p:spPr>
      </p:pic>
    </p:spTree>
    <p:extLst>
      <p:ext uri="{BB962C8B-B14F-4D97-AF65-F5344CB8AC3E}">
        <p14:creationId xmlns:p14="http://schemas.microsoft.com/office/powerpoint/2010/main" val="311358546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Growing a Garden</a:t>
            </a:r>
          </a:p>
        </p:txBody>
      </p:sp>
      <p:sp>
        <p:nvSpPr>
          <p:cNvPr id="3" name="Content Placeholder 2"/>
          <p:cNvSpPr>
            <a:spLocks noGrp="1"/>
          </p:cNvSpPr>
          <p:nvPr>
            <p:ph idx="1"/>
          </p:nvPr>
        </p:nvSpPr>
        <p:spPr>
          <a:xfrm>
            <a:off x="4067944" y="1557338"/>
            <a:ext cx="4752206" cy="4968006"/>
          </a:xfrm>
        </p:spPr>
        <p:txBody>
          <a:bodyPr/>
          <a:lstStyle/>
          <a:p>
            <a:r>
              <a:rPr lang="en-US" sz="2400" dirty="0"/>
              <a:t>Step 6: Monitor Growth </a:t>
            </a:r>
            <a:r>
              <a:rPr lang="en-US" sz="2400" dirty="0" smtClean="0"/>
              <a:t>and </a:t>
            </a:r>
            <a:r>
              <a:rPr lang="en-US" sz="2400" dirty="0"/>
              <a:t>Prevent Pests</a:t>
            </a:r>
          </a:p>
          <a:p>
            <a:pPr lvl="1"/>
            <a:r>
              <a:rPr lang="en-US" sz="2000" b="0" dirty="0"/>
              <a:t>Check leaves for signs of disease or bugs. Use organic pest control if needed.</a:t>
            </a:r>
          </a:p>
          <a:p>
            <a:pPr lvl="1"/>
            <a:r>
              <a:rPr lang="en-US" sz="2000" b="0" dirty="0"/>
              <a:t>Fertilize as needed using compost or store-bought plant food.</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131" y="3501008"/>
            <a:ext cx="3563888" cy="236753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131" y="1541346"/>
            <a:ext cx="3563888" cy="1865102"/>
          </a:xfrm>
          <a:prstGeom prst="rect">
            <a:avLst/>
          </a:prstGeom>
        </p:spPr>
      </p:pic>
    </p:spTree>
    <p:extLst>
      <p:ext uri="{BB962C8B-B14F-4D97-AF65-F5344CB8AC3E}">
        <p14:creationId xmlns:p14="http://schemas.microsoft.com/office/powerpoint/2010/main" val="404634322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Growing a Garden</a:t>
            </a:r>
          </a:p>
        </p:txBody>
      </p:sp>
      <p:sp>
        <p:nvSpPr>
          <p:cNvPr id="3" name="Content Placeholder 2"/>
          <p:cNvSpPr>
            <a:spLocks noGrp="1"/>
          </p:cNvSpPr>
          <p:nvPr>
            <p:ph idx="1"/>
          </p:nvPr>
        </p:nvSpPr>
        <p:spPr/>
        <p:txBody>
          <a:bodyPr/>
          <a:lstStyle/>
          <a:p>
            <a:r>
              <a:rPr lang="en-US" sz="2400" dirty="0"/>
              <a:t>Step 7: Harvest Your Crops</a:t>
            </a:r>
          </a:p>
          <a:p>
            <a:pPr lvl="1"/>
            <a:r>
              <a:rPr lang="en-US" sz="2000" b="0" dirty="0"/>
              <a:t>Vegetables: Harvest when ripe for the best taste.</a:t>
            </a:r>
          </a:p>
          <a:p>
            <a:pPr lvl="1"/>
            <a:r>
              <a:rPr lang="en-US" sz="2000" b="0" dirty="0"/>
              <a:t>Herbs: Snip leaves as needed; they grow back.</a:t>
            </a:r>
          </a:p>
          <a:p>
            <a:pPr lvl="1"/>
            <a:r>
              <a:rPr lang="en-US" sz="2000" b="0" dirty="0"/>
              <a:t>Flowers: Pick blooms regularly to encourage more growth.</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4355" y="3429000"/>
            <a:ext cx="4941168" cy="2772544"/>
          </a:xfrm>
          <a:prstGeom prst="rect">
            <a:avLst/>
          </a:prstGeom>
        </p:spPr>
      </p:pic>
    </p:spTree>
    <p:extLst>
      <p:ext uri="{BB962C8B-B14F-4D97-AF65-F5344CB8AC3E}">
        <p14:creationId xmlns:p14="http://schemas.microsoft.com/office/powerpoint/2010/main" val="128061273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2195736" y="188913"/>
            <a:ext cx="6624414" cy="723900"/>
          </a:xfrm>
        </p:spPr>
        <p:txBody>
          <a:bodyPr/>
          <a:lstStyle/>
          <a:p>
            <a:r>
              <a:rPr lang="en-US" dirty="0" smtClean="0"/>
              <a:t>Requirement </a:t>
            </a:r>
            <a:r>
              <a:rPr lang="en-US" dirty="0" smtClean="0"/>
              <a:t>9</a:t>
            </a:r>
            <a:endParaRPr lang="en-US" dirty="0"/>
          </a:p>
        </p:txBody>
      </p:sp>
      <p:sp>
        <p:nvSpPr>
          <p:cNvPr id="114691" name="Rectangle 3"/>
          <p:cNvSpPr>
            <a:spLocks noGrp="1" noChangeArrowheads="1"/>
          </p:cNvSpPr>
          <p:nvPr>
            <p:ph type="body" idx="1"/>
          </p:nvPr>
        </p:nvSpPr>
        <p:spPr>
          <a:xfrm>
            <a:off x="323529" y="1700807"/>
            <a:ext cx="8496622" cy="4825405"/>
          </a:xfrm>
        </p:spPr>
        <p:txBody>
          <a:bodyPr/>
          <a:lstStyle/>
          <a:p>
            <a:pPr marL="0" indent="0">
              <a:buNone/>
            </a:pPr>
            <a:r>
              <a:rPr lang="en-US" sz="1800" dirty="0"/>
              <a:t>Do ONE of the following:</a:t>
            </a:r>
          </a:p>
          <a:p>
            <a:pPr marL="685800" lvl="1" indent="-228600">
              <a:buFont typeface="+mj-lt"/>
              <a:buAutoNum type="alphaLcPeriod"/>
            </a:pPr>
            <a:r>
              <a:rPr lang="en-US" sz="1400" b="0" dirty="0">
                <a:solidFill>
                  <a:srgbClr val="C00000"/>
                </a:solidFill>
              </a:rPr>
              <a:t>Identify three career opportunities that would use skills and knowledge in gardening. Pick one and research the training, education, certification requirements, experience, and expenses associated with entering the field. Research the prospects for employment, starting salary, advancement opportunities and career goals associated with this career. Discuss what you learned with your counselor and whether you might be interested in this career.</a:t>
            </a:r>
          </a:p>
          <a:p>
            <a:pPr marL="685800" lvl="1" indent="-228600">
              <a:buFont typeface="+mj-lt"/>
              <a:buAutoNum type="alphaLcPeriod"/>
            </a:pPr>
            <a:r>
              <a:rPr lang="en-US" sz="1400" b="0" dirty="0"/>
              <a:t>Identify how you might use the skills and knowledge in gardening to pursue a personal hobby and/or healthy lifestyle. Research the additional training required, expenses, and affiliation with organizations that would help you maximize the enjoyment and benefit you might gain from it. Discuss what you learned with your counselor and share what short-term and long-term goals you might have if you pursued this.</a:t>
            </a:r>
            <a:endParaRPr lang="en-US" sz="1400" b="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2160" y="84138"/>
            <a:ext cx="914400" cy="933450"/>
          </a:xfrm>
          <a:prstGeom prst="rect">
            <a:avLst/>
          </a:prstGeom>
        </p:spPr>
      </p:pic>
    </p:spTree>
    <p:extLst>
      <p:ext uri="{BB962C8B-B14F-4D97-AF65-F5344CB8AC3E}">
        <p14:creationId xmlns:p14="http://schemas.microsoft.com/office/powerpoint/2010/main" val="247278553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Horticulturist</a:t>
            </a:r>
            <a:endParaRPr lang="en-US" dirty="0"/>
          </a:p>
        </p:txBody>
      </p:sp>
      <p:sp>
        <p:nvSpPr>
          <p:cNvPr id="3" name="Content Placeholder 2"/>
          <p:cNvSpPr>
            <a:spLocks noGrp="1"/>
          </p:cNvSpPr>
          <p:nvPr>
            <p:ph idx="1"/>
          </p:nvPr>
        </p:nvSpPr>
        <p:spPr>
          <a:xfrm>
            <a:off x="2483768" y="1557338"/>
            <a:ext cx="6336382" cy="5112022"/>
          </a:xfrm>
        </p:spPr>
        <p:txBody>
          <a:bodyPr/>
          <a:lstStyle/>
          <a:p>
            <a:pPr lvl="0"/>
            <a:r>
              <a:rPr lang="en-US" sz="2000" b="1" dirty="0" smtClean="0"/>
              <a:t>Training </a:t>
            </a:r>
            <a:r>
              <a:rPr lang="en-US" sz="2000" b="1" dirty="0"/>
              <a:t>&amp; Education</a:t>
            </a:r>
            <a:r>
              <a:rPr lang="en-US" sz="2000" dirty="0"/>
              <a:t>: Bachelor’s degree in horticulture, botany, or plant science.</a:t>
            </a:r>
          </a:p>
          <a:p>
            <a:pPr lvl="0"/>
            <a:r>
              <a:rPr lang="en-US" sz="2000" b="1" dirty="0"/>
              <a:t>Certification</a:t>
            </a:r>
            <a:r>
              <a:rPr lang="en-US" sz="2000" dirty="0"/>
              <a:t>: Certified Horticulturist through the American Society for Horticultural Science (ASHS).</a:t>
            </a:r>
          </a:p>
          <a:p>
            <a:pPr lvl="0"/>
            <a:r>
              <a:rPr lang="en-US" sz="2000" b="1" dirty="0"/>
              <a:t>Experience</a:t>
            </a:r>
            <a:r>
              <a:rPr lang="en-US" sz="2000" dirty="0"/>
              <a:t>: Internships or hands-on work in nurseries, botanical gardens, or farms.</a:t>
            </a:r>
          </a:p>
          <a:p>
            <a:pPr lvl="0"/>
            <a:r>
              <a:rPr lang="en-US" sz="2000" b="1" dirty="0"/>
              <a:t>Expenses</a:t>
            </a:r>
            <a:r>
              <a:rPr lang="en-US" sz="2000" dirty="0"/>
              <a:t>: Tuition costs ($20,000–$50,000 for a degree); certification fees (~$200).</a:t>
            </a:r>
          </a:p>
          <a:p>
            <a:pPr lvl="0"/>
            <a:r>
              <a:rPr lang="en-US" sz="2000" b="1" dirty="0"/>
              <a:t>Employment Prospects</a:t>
            </a:r>
            <a:r>
              <a:rPr lang="en-US" sz="2000" dirty="0"/>
              <a:t>: Strong demand in landscaping, agriculture, and botanical research.</a:t>
            </a:r>
          </a:p>
          <a:p>
            <a:pPr lvl="0"/>
            <a:r>
              <a:rPr lang="en-US" sz="2000" b="1" dirty="0"/>
              <a:t>Starting Salary</a:t>
            </a:r>
            <a:r>
              <a:rPr lang="en-US" sz="2000" dirty="0"/>
              <a:t>: Around $40,000–$50,000 per year.</a:t>
            </a:r>
          </a:p>
          <a:p>
            <a:pPr lvl="0"/>
            <a:r>
              <a:rPr lang="en-US" sz="2000" b="1" dirty="0"/>
              <a:t>Advancement Opportunities</a:t>
            </a:r>
            <a:r>
              <a:rPr lang="en-US" sz="2000" dirty="0"/>
              <a:t>: Can become a research scientist, greenhouse manager, or landscape designer.</a:t>
            </a:r>
          </a:p>
          <a:p>
            <a:endParaRPr lang="en-US" dirty="0"/>
          </a:p>
        </p:txBody>
      </p:sp>
      <p:pic>
        <p:nvPicPr>
          <p:cNvPr id="6" name="Picture 5"/>
          <p:cNvPicPr>
            <a:picLocks noChangeAspect="1"/>
          </p:cNvPicPr>
          <p:nvPr/>
        </p:nvPicPr>
        <p:blipFill>
          <a:blip r:embed="rId2">
            <a:clrChange>
              <a:clrFrom>
                <a:srgbClr val="FDFDFD"/>
              </a:clrFrom>
              <a:clrTo>
                <a:srgbClr val="FDFDFD">
                  <a:alpha val="0"/>
                </a:srgbClr>
              </a:clrTo>
            </a:clrChange>
            <a:extLst>
              <a:ext uri="{28A0092B-C50C-407E-A947-70E740481C1C}">
                <a14:useLocalDpi xmlns:a14="http://schemas.microsoft.com/office/drawing/2010/main" val="0"/>
              </a:ext>
            </a:extLst>
          </a:blip>
          <a:stretch>
            <a:fillRect/>
          </a:stretch>
        </p:blipFill>
        <p:spPr>
          <a:xfrm>
            <a:off x="323528" y="1557338"/>
            <a:ext cx="2026915" cy="2026915"/>
          </a:xfrm>
          <a:prstGeom prst="rect">
            <a:avLst/>
          </a:prstGeom>
        </p:spPr>
      </p:pic>
    </p:spTree>
    <p:extLst>
      <p:ext uri="{BB962C8B-B14F-4D97-AF65-F5344CB8AC3E}">
        <p14:creationId xmlns:p14="http://schemas.microsoft.com/office/powerpoint/2010/main" val="269871838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Landscape Designer</a:t>
            </a:r>
            <a:endParaRPr lang="en-US" dirty="0"/>
          </a:p>
        </p:txBody>
      </p:sp>
      <p:sp>
        <p:nvSpPr>
          <p:cNvPr id="3" name="Content Placeholder 2"/>
          <p:cNvSpPr>
            <a:spLocks noGrp="1"/>
          </p:cNvSpPr>
          <p:nvPr>
            <p:ph idx="1"/>
          </p:nvPr>
        </p:nvSpPr>
        <p:spPr>
          <a:xfrm>
            <a:off x="179512" y="1556792"/>
            <a:ext cx="6048672" cy="5040560"/>
          </a:xfrm>
        </p:spPr>
        <p:txBody>
          <a:bodyPr/>
          <a:lstStyle/>
          <a:p>
            <a:pPr lvl="0"/>
            <a:r>
              <a:rPr lang="en-US" sz="2000" b="1" dirty="0" smtClean="0"/>
              <a:t>Training </a:t>
            </a:r>
            <a:r>
              <a:rPr lang="en-US" sz="2000" b="1" dirty="0"/>
              <a:t>&amp; Education</a:t>
            </a:r>
            <a:r>
              <a:rPr lang="en-US" sz="2000" dirty="0"/>
              <a:t>: Associate’s or bachelor’s degree in landscape architecture or horticulture.</a:t>
            </a:r>
          </a:p>
          <a:p>
            <a:pPr lvl="0"/>
            <a:r>
              <a:rPr lang="en-US" sz="2000" b="1" dirty="0"/>
              <a:t>Certification</a:t>
            </a:r>
            <a:r>
              <a:rPr lang="en-US" sz="2000" dirty="0"/>
              <a:t>: Optional certification from the Association of Professional Landscape Designers (APLD).</a:t>
            </a:r>
          </a:p>
          <a:p>
            <a:pPr lvl="0"/>
            <a:r>
              <a:rPr lang="en-US" sz="2000" b="1" dirty="0"/>
              <a:t>Experience</a:t>
            </a:r>
            <a:r>
              <a:rPr lang="en-US" sz="2000" dirty="0"/>
              <a:t>: Experience in landscaping projects, internships, or apprenticeships.</a:t>
            </a:r>
          </a:p>
          <a:p>
            <a:pPr lvl="0"/>
            <a:r>
              <a:rPr lang="en-US" sz="2000" b="1" dirty="0"/>
              <a:t>Expenses</a:t>
            </a:r>
            <a:r>
              <a:rPr lang="en-US" sz="2000" dirty="0"/>
              <a:t>: Tuition costs ($10,000–$60,000 for a degree); certification fees ($200–$500).</a:t>
            </a:r>
          </a:p>
          <a:p>
            <a:pPr lvl="0"/>
            <a:r>
              <a:rPr lang="en-US" sz="2000" b="1" dirty="0"/>
              <a:t>Employment Prospects</a:t>
            </a:r>
            <a:r>
              <a:rPr lang="en-US" sz="2000" dirty="0"/>
              <a:t>: Steady demand due to residential and commercial landscaping needs.</a:t>
            </a:r>
          </a:p>
          <a:p>
            <a:pPr lvl="0"/>
            <a:r>
              <a:rPr lang="en-US" sz="2000" b="1" dirty="0"/>
              <a:t>Starting Salary</a:t>
            </a:r>
            <a:r>
              <a:rPr lang="en-US" sz="2000" dirty="0"/>
              <a:t>: Around $45,000 per year.</a:t>
            </a:r>
          </a:p>
          <a:p>
            <a:pPr lvl="0"/>
            <a:r>
              <a:rPr lang="en-US" sz="2000" b="1" dirty="0"/>
              <a:t>Advancement Opportunities</a:t>
            </a:r>
            <a:r>
              <a:rPr lang="en-US" sz="2000" dirty="0"/>
              <a:t>: Can become a senior landscape architect or start a landscaping business.</a:t>
            </a:r>
          </a:p>
          <a:p>
            <a:endParaRPr lang="en-US" sz="2000" dirty="0"/>
          </a:p>
        </p:txBody>
      </p:sp>
      <p:pic>
        <p:nvPicPr>
          <p:cNvPr id="5" name="Picture 4"/>
          <p:cNvPicPr>
            <a:picLocks noChangeAspect="1"/>
          </p:cNvPicPr>
          <p:nvPr/>
        </p:nvPicPr>
        <p:blipFill>
          <a:blip r:embed="rId2"/>
          <a:stretch>
            <a:fillRect/>
          </a:stretch>
        </p:blipFill>
        <p:spPr>
          <a:xfrm>
            <a:off x="6300192" y="1700808"/>
            <a:ext cx="2700959" cy="1800200"/>
          </a:xfrm>
          <a:prstGeom prst="rect">
            <a:avLst/>
          </a:prstGeom>
        </p:spPr>
      </p:pic>
    </p:spTree>
    <p:extLst>
      <p:ext uri="{BB962C8B-B14F-4D97-AF65-F5344CB8AC3E}">
        <p14:creationId xmlns:p14="http://schemas.microsoft.com/office/powerpoint/2010/main" val="79052168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4074" y="333375"/>
            <a:ext cx="6912421" cy="508000"/>
          </a:xfrm>
        </p:spPr>
        <p:txBody>
          <a:bodyPr/>
          <a:lstStyle/>
          <a:p>
            <a:r>
              <a:rPr lang="en-US" dirty="0"/>
              <a:t>Arborist (Tree Care Specialist</a:t>
            </a:r>
            <a:r>
              <a:rPr lang="en-US" dirty="0" smtClean="0"/>
              <a:t>)</a:t>
            </a:r>
            <a:endParaRPr lang="en-US" dirty="0"/>
          </a:p>
        </p:txBody>
      </p:sp>
      <p:sp>
        <p:nvSpPr>
          <p:cNvPr id="3" name="Content Placeholder 2"/>
          <p:cNvSpPr>
            <a:spLocks noGrp="1"/>
          </p:cNvSpPr>
          <p:nvPr>
            <p:ph idx="1"/>
          </p:nvPr>
        </p:nvSpPr>
        <p:spPr>
          <a:xfrm>
            <a:off x="2483768" y="1557338"/>
            <a:ext cx="6336382" cy="5184030"/>
          </a:xfrm>
        </p:spPr>
        <p:txBody>
          <a:bodyPr/>
          <a:lstStyle/>
          <a:p>
            <a:pPr lvl="0"/>
            <a:r>
              <a:rPr lang="en-US" sz="2000" b="1" dirty="0" smtClean="0"/>
              <a:t>Training </a:t>
            </a:r>
            <a:r>
              <a:rPr lang="en-US" sz="2000" b="1" dirty="0"/>
              <a:t>&amp; Education</a:t>
            </a:r>
            <a:r>
              <a:rPr lang="en-US" sz="2000" dirty="0"/>
              <a:t>: Associate’s or bachelor’s degree in forestry, arboriculture, or horticulture.</a:t>
            </a:r>
          </a:p>
          <a:p>
            <a:pPr lvl="0"/>
            <a:r>
              <a:rPr lang="en-US" sz="2000" b="1" dirty="0"/>
              <a:t>Certification</a:t>
            </a:r>
            <a:r>
              <a:rPr lang="en-US" sz="2000" dirty="0"/>
              <a:t>: Certified Arborist credential from the International Society of Arboriculture (ISA).</a:t>
            </a:r>
          </a:p>
          <a:p>
            <a:pPr lvl="0"/>
            <a:r>
              <a:rPr lang="en-US" sz="2000" b="1" dirty="0"/>
              <a:t>Experience</a:t>
            </a:r>
            <a:r>
              <a:rPr lang="en-US" sz="2000" dirty="0"/>
              <a:t>: On-the-job training, apprenticeships, or internships with tree care companies.</a:t>
            </a:r>
          </a:p>
          <a:p>
            <a:pPr lvl="0"/>
            <a:r>
              <a:rPr lang="en-US" sz="2000" b="1" dirty="0"/>
              <a:t>Expenses</a:t>
            </a:r>
            <a:r>
              <a:rPr lang="en-US" sz="2000" dirty="0"/>
              <a:t>: Tuition costs ($10,000–$50,000 for a degree); certification fees ($100–$500).</a:t>
            </a:r>
          </a:p>
          <a:p>
            <a:pPr lvl="0"/>
            <a:r>
              <a:rPr lang="en-US" sz="2000" b="1" dirty="0"/>
              <a:t>Employment Prospects</a:t>
            </a:r>
            <a:r>
              <a:rPr lang="en-US" sz="2000" dirty="0"/>
              <a:t>: High demand due to urban tree care needs and environmental concerns.</a:t>
            </a:r>
          </a:p>
          <a:p>
            <a:pPr lvl="0"/>
            <a:r>
              <a:rPr lang="en-US" sz="2000" b="1" dirty="0"/>
              <a:t>Starting Salary</a:t>
            </a:r>
            <a:r>
              <a:rPr lang="en-US" sz="2000" dirty="0"/>
              <a:t>: Around $40,000–$50,000 per year.</a:t>
            </a:r>
          </a:p>
          <a:p>
            <a:pPr lvl="0"/>
            <a:r>
              <a:rPr lang="en-US" sz="2000" b="1" dirty="0"/>
              <a:t>Advancement Opportunities</a:t>
            </a:r>
            <a:r>
              <a:rPr lang="en-US" sz="2000" dirty="0"/>
              <a:t>: Can become a lead arborist, tree consultant, or start a tree care business.</a:t>
            </a:r>
          </a:p>
          <a:p>
            <a:endParaRPr lang="en-US" sz="20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1700808"/>
            <a:ext cx="2088232" cy="3134759"/>
          </a:xfrm>
          <a:prstGeom prst="rect">
            <a:avLst/>
          </a:prstGeom>
        </p:spPr>
      </p:pic>
    </p:spTree>
    <p:extLst>
      <p:ext uri="{BB962C8B-B14F-4D97-AF65-F5344CB8AC3E}">
        <p14:creationId xmlns:p14="http://schemas.microsoft.com/office/powerpoint/2010/main" val="271901920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Greenhouse </a:t>
            </a:r>
            <a:r>
              <a:rPr lang="en-US" dirty="0" smtClean="0"/>
              <a:t>Manager</a:t>
            </a:r>
            <a:endParaRPr lang="en-US" dirty="0"/>
          </a:p>
        </p:txBody>
      </p:sp>
      <p:sp>
        <p:nvSpPr>
          <p:cNvPr id="3" name="Content Placeholder 2"/>
          <p:cNvSpPr>
            <a:spLocks noGrp="1"/>
          </p:cNvSpPr>
          <p:nvPr>
            <p:ph idx="1"/>
          </p:nvPr>
        </p:nvSpPr>
        <p:spPr>
          <a:xfrm>
            <a:off x="179512" y="1556792"/>
            <a:ext cx="6624736" cy="5184576"/>
          </a:xfrm>
        </p:spPr>
        <p:txBody>
          <a:bodyPr/>
          <a:lstStyle/>
          <a:p>
            <a:pPr lvl="0"/>
            <a:r>
              <a:rPr lang="en-US" sz="2000" b="1" dirty="0" smtClean="0"/>
              <a:t>Training </a:t>
            </a:r>
            <a:r>
              <a:rPr lang="en-US" sz="2000" b="1" dirty="0"/>
              <a:t>&amp; Education</a:t>
            </a:r>
            <a:r>
              <a:rPr lang="en-US" sz="2000" dirty="0"/>
              <a:t>: Associate’s or bachelor’s degree in horticulture, agriculture, or greenhouse management.</a:t>
            </a:r>
          </a:p>
          <a:p>
            <a:pPr lvl="0"/>
            <a:r>
              <a:rPr lang="en-US" sz="2000" b="1" dirty="0"/>
              <a:t>Certification</a:t>
            </a:r>
            <a:r>
              <a:rPr lang="en-US" sz="2000" dirty="0"/>
              <a:t>: Optional certifications in greenhouse operations or hydroponics.</a:t>
            </a:r>
          </a:p>
          <a:p>
            <a:pPr lvl="0"/>
            <a:r>
              <a:rPr lang="en-US" sz="2000" b="1" dirty="0"/>
              <a:t>Experience</a:t>
            </a:r>
            <a:r>
              <a:rPr lang="en-US" sz="2000" dirty="0"/>
              <a:t>: Experience working in nurseries, botanical gardens, or commercial greenhouses.</a:t>
            </a:r>
          </a:p>
          <a:p>
            <a:pPr lvl="0"/>
            <a:r>
              <a:rPr lang="en-US" sz="2000" b="1" dirty="0"/>
              <a:t>Expenses</a:t>
            </a:r>
            <a:r>
              <a:rPr lang="en-US" sz="2000" dirty="0"/>
              <a:t>: Tuition costs ($10,000–$50,000 for a degree); greenhouse setup costs vary.</a:t>
            </a:r>
          </a:p>
          <a:p>
            <a:pPr lvl="0"/>
            <a:r>
              <a:rPr lang="en-US" sz="2000" b="1" dirty="0"/>
              <a:t>Employment Prospects</a:t>
            </a:r>
            <a:r>
              <a:rPr lang="en-US" sz="2000" dirty="0"/>
              <a:t>: Good demand due to increasing interest in sustainable farming and plant cultivation.</a:t>
            </a:r>
          </a:p>
          <a:p>
            <a:pPr lvl="0"/>
            <a:r>
              <a:rPr lang="en-US" sz="2000" b="1" dirty="0"/>
              <a:t>Starting Salary</a:t>
            </a:r>
            <a:r>
              <a:rPr lang="en-US" sz="2000" dirty="0"/>
              <a:t>: Around $40,000 per year.</a:t>
            </a:r>
          </a:p>
          <a:p>
            <a:r>
              <a:rPr lang="en-US" sz="2000" b="1" dirty="0"/>
              <a:t>Advancement Opportunities</a:t>
            </a:r>
            <a:r>
              <a:rPr lang="en-US" sz="2000" dirty="0"/>
              <a:t>: Can advance to large-scale greenhouse operations or research positions.</a:t>
            </a:r>
            <a:endParaRPr lang="en-US" sz="2000"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7166" r="10820"/>
          <a:stretch/>
        </p:blipFill>
        <p:spPr>
          <a:xfrm>
            <a:off x="6588224" y="1559088"/>
            <a:ext cx="2284090" cy="2301960"/>
          </a:xfrm>
          <a:prstGeom prst="rect">
            <a:avLst/>
          </a:prstGeom>
        </p:spPr>
      </p:pic>
    </p:spTree>
    <p:extLst>
      <p:ext uri="{BB962C8B-B14F-4D97-AF65-F5344CB8AC3E}">
        <p14:creationId xmlns:p14="http://schemas.microsoft.com/office/powerpoint/2010/main" val="374648778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Floral </a:t>
            </a:r>
            <a:r>
              <a:rPr lang="en-US" dirty="0" smtClean="0"/>
              <a:t>Designer</a:t>
            </a:r>
            <a:endParaRPr lang="en-US" dirty="0"/>
          </a:p>
        </p:txBody>
      </p:sp>
      <p:sp>
        <p:nvSpPr>
          <p:cNvPr id="3" name="Content Placeholder 2"/>
          <p:cNvSpPr>
            <a:spLocks noGrp="1"/>
          </p:cNvSpPr>
          <p:nvPr>
            <p:ph idx="1"/>
          </p:nvPr>
        </p:nvSpPr>
        <p:spPr>
          <a:xfrm>
            <a:off x="2555776" y="1557338"/>
            <a:ext cx="6264374" cy="5112022"/>
          </a:xfrm>
        </p:spPr>
        <p:txBody>
          <a:bodyPr/>
          <a:lstStyle/>
          <a:p>
            <a:pPr lvl="0"/>
            <a:r>
              <a:rPr lang="en-US" sz="2000" b="1" dirty="0" smtClean="0"/>
              <a:t>Training </a:t>
            </a:r>
            <a:r>
              <a:rPr lang="en-US" sz="2000" b="1" dirty="0"/>
              <a:t>&amp; Education</a:t>
            </a:r>
            <a:r>
              <a:rPr lang="en-US" sz="2000" dirty="0"/>
              <a:t>: No formal degree required, but courses in floral design or horticulture are beneficial.</a:t>
            </a:r>
          </a:p>
          <a:p>
            <a:pPr lvl="0"/>
            <a:r>
              <a:rPr lang="en-US" sz="2000" b="1" dirty="0"/>
              <a:t>Certification</a:t>
            </a:r>
            <a:r>
              <a:rPr lang="en-US" sz="2000" dirty="0"/>
              <a:t>: Certified Floral Designer (CFD) from the American Institute of Floral Designers (AIFD).</a:t>
            </a:r>
          </a:p>
          <a:p>
            <a:pPr lvl="0"/>
            <a:r>
              <a:rPr lang="en-US" sz="2000" b="1" dirty="0"/>
              <a:t>Experience</a:t>
            </a:r>
            <a:r>
              <a:rPr lang="en-US" sz="2000" dirty="0"/>
              <a:t>: Hands-on experience in a flower shop, greenhouse, or floral event business.</a:t>
            </a:r>
          </a:p>
          <a:p>
            <a:pPr lvl="0"/>
            <a:r>
              <a:rPr lang="en-US" sz="2000" b="1" dirty="0"/>
              <a:t>Expenses</a:t>
            </a:r>
            <a:r>
              <a:rPr lang="en-US" sz="2000" dirty="0"/>
              <a:t>: Floral design courses ($500–$3,000); certification fees (~$150–$500).</a:t>
            </a:r>
          </a:p>
          <a:p>
            <a:pPr lvl="0"/>
            <a:r>
              <a:rPr lang="en-US" sz="2000" b="1" dirty="0"/>
              <a:t>Employment Prospects</a:t>
            </a:r>
            <a:r>
              <a:rPr lang="en-US" sz="2000" dirty="0"/>
              <a:t>: Steady demand in wedding, event planning, and retail flower shops.</a:t>
            </a:r>
          </a:p>
          <a:p>
            <a:pPr lvl="0"/>
            <a:r>
              <a:rPr lang="en-US" sz="2000" b="1" dirty="0"/>
              <a:t>Starting Salary</a:t>
            </a:r>
            <a:r>
              <a:rPr lang="en-US" sz="2000" dirty="0"/>
              <a:t>: Around $30,000–$40,000 per year.</a:t>
            </a:r>
          </a:p>
          <a:p>
            <a:r>
              <a:rPr lang="en-US" sz="2000" b="1" dirty="0"/>
              <a:t>Advancement Opportunities</a:t>
            </a:r>
            <a:r>
              <a:rPr lang="en-US" sz="2000" dirty="0"/>
              <a:t>: Can open a floral business or specialize in luxury event design.</a:t>
            </a:r>
            <a:endParaRPr lang="en-US" sz="20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1628800"/>
            <a:ext cx="2272927" cy="2805458"/>
          </a:xfrm>
          <a:prstGeom prst="rect">
            <a:avLst/>
          </a:prstGeom>
        </p:spPr>
      </p:pic>
    </p:spTree>
    <p:extLst>
      <p:ext uri="{BB962C8B-B14F-4D97-AF65-F5344CB8AC3E}">
        <p14:creationId xmlns:p14="http://schemas.microsoft.com/office/powerpoint/2010/main" val="411243643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4074" y="333375"/>
            <a:ext cx="6912421" cy="508000"/>
          </a:xfrm>
        </p:spPr>
        <p:txBody>
          <a:bodyPr/>
          <a:lstStyle/>
          <a:p>
            <a:r>
              <a:rPr lang="en-US" sz="3000" dirty="0"/>
              <a:t>Agronomist (Soil and Crop Scientist</a:t>
            </a:r>
            <a:r>
              <a:rPr lang="en-US" sz="3000" dirty="0" smtClean="0"/>
              <a:t>)</a:t>
            </a:r>
            <a:endParaRPr lang="en-US" sz="3000" dirty="0"/>
          </a:p>
        </p:txBody>
      </p:sp>
      <p:sp>
        <p:nvSpPr>
          <p:cNvPr id="3" name="Content Placeholder 2"/>
          <p:cNvSpPr>
            <a:spLocks noGrp="1"/>
          </p:cNvSpPr>
          <p:nvPr>
            <p:ph idx="1"/>
          </p:nvPr>
        </p:nvSpPr>
        <p:spPr>
          <a:xfrm>
            <a:off x="179512" y="1628800"/>
            <a:ext cx="6264696" cy="4968552"/>
          </a:xfrm>
        </p:spPr>
        <p:txBody>
          <a:bodyPr/>
          <a:lstStyle/>
          <a:p>
            <a:pPr lvl="0"/>
            <a:r>
              <a:rPr lang="en-US" sz="2000" b="1" dirty="0" smtClean="0"/>
              <a:t>Training </a:t>
            </a:r>
            <a:r>
              <a:rPr lang="en-US" sz="2000" b="1" dirty="0"/>
              <a:t>&amp; Education</a:t>
            </a:r>
            <a:r>
              <a:rPr lang="en-US" sz="2000" dirty="0"/>
              <a:t>: Bachelor’s degree in agronomy, soil science, or agricultural science.</a:t>
            </a:r>
          </a:p>
          <a:p>
            <a:pPr lvl="0"/>
            <a:r>
              <a:rPr lang="en-US" sz="2000" b="1" dirty="0"/>
              <a:t>Certification</a:t>
            </a:r>
            <a:r>
              <a:rPr lang="en-US" sz="2000" dirty="0"/>
              <a:t>: Certified Crop Adviser (CCA) or Soil Scientist certification.</a:t>
            </a:r>
          </a:p>
          <a:p>
            <a:pPr lvl="0"/>
            <a:r>
              <a:rPr lang="en-US" sz="2000" b="1" dirty="0"/>
              <a:t>Experience</a:t>
            </a:r>
            <a:r>
              <a:rPr lang="en-US" sz="2000" dirty="0"/>
              <a:t>: Hands-on work in agriculture, farming, or soil testing labs.</a:t>
            </a:r>
          </a:p>
          <a:p>
            <a:pPr lvl="0"/>
            <a:r>
              <a:rPr lang="en-US" sz="2000" b="1" dirty="0"/>
              <a:t>Expenses</a:t>
            </a:r>
            <a:r>
              <a:rPr lang="en-US" sz="2000" dirty="0"/>
              <a:t>: Tuition costs ($30,000–$80,000 for a degree); certification fees ($200–$400).</a:t>
            </a:r>
          </a:p>
          <a:p>
            <a:pPr lvl="0"/>
            <a:r>
              <a:rPr lang="en-US" sz="2000" b="1" dirty="0"/>
              <a:t>Employment Prospects</a:t>
            </a:r>
            <a:r>
              <a:rPr lang="en-US" sz="2000" dirty="0"/>
              <a:t>: High demand in farming, agribusiness, and environmental conservation.</a:t>
            </a:r>
          </a:p>
          <a:p>
            <a:pPr lvl="0"/>
            <a:r>
              <a:rPr lang="en-US" sz="2000" b="1" dirty="0"/>
              <a:t>Starting Salary</a:t>
            </a:r>
            <a:r>
              <a:rPr lang="en-US" sz="2000" dirty="0"/>
              <a:t>: Around $50,000–$70,000 per year.</a:t>
            </a:r>
          </a:p>
          <a:p>
            <a:pPr lvl="0"/>
            <a:r>
              <a:rPr lang="en-US" sz="2000" b="1" dirty="0"/>
              <a:t>Advancement Opportunities</a:t>
            </a:r>
            <a:r>
              <a:rPr lang="en-US" sz="2000" dirty="0"/>
              <a:t>: Can advance to research, consulting, or agricultural management roles.</a:t>
            </a:r>
          </a:p>
          <a:p>
            <a:endParaRPr lang="en-US" sz="2000"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0971" r="24321"/>
          <a:stretch/>
        </p:blipFill>
        <p:spPr>
          <a:xfrm>
            <a:off x="6516216" y="1700808"/>
            <a:ext cx="2409900" cy="2947816"/>
          </a:xfrm>
          <a:prstGeom prst="rect">
            <a:avLst/>
          </a:prstGeom>
        </p:spPr>
      </p:pic>
    </p:spTree>
    <p:extLst>
      <p:ext uri="{BB962C8B-B14F-4D97-AF65-F5344CB8AC3E}">
        <p14:creationId xmlns:p14="http://schemas.microsoft.com/office/powerpoint/2010/main" val="17402714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Hazards of Gardening</a:t>
            </a:r>
          </a:p>
        </p:txBody>
      </p:sp>
      <p:sp>
        <p:nvSpPr>
          <p:cNvPr id="6" name="Content Placeholder 5"/>
          <p:cNvSpPr>
            <a:spLocks noGrp="1"/>
          </p:cNvSpPr>
          <p:nvPr>
            <p:ph idx="1"/>
          </p:nvPr>
        </p:nvSpPr>
        <p:spPr>
          <a:xfrm>
            <a:off x="251520" y="1557338"/>
            <a:ext cx="5234880" cy="4826000"/>
          </a:xfrm>
        </p:spPr>
        <p:txBody>
          <a:bodyPr/>
          <a:lstStyle/>
          <a:p>
            <a:pPr marL="0" lvl="0" indent="0" eaLnBrk="0" hangingPunct="0">
              <a:spcBef>
                <a:spcPct val="0"/>
              </a:spcBef>
              <a:buNone/>
            </a:pPr>
            <a:r>
              <a:rPr lang="en-US" altLang="en-US" sz="1800" b="1" dirty="0">
                <a:latin typeface="Arial" panose="020B0604020202020204" pitchFamily="34" charset="0"/>
              </a:rPr>
              <a:t>Cuts and scrapes</a:t>
            </a:r>
          </a:p>
          <a:p>
            <a:pPr eaLnBrk="0" hangingPunct="0">
              <a:spcBef>
                <a:spcPct val="0"/>
              </a:spcBef>
            </a:pPr>
            <a:r>
              <a:rPr lang="en-US" altLang="en-US" sz="1800" dirty="0">
                <a:latin typeface="Arial" panose="020B0604020202020204" pitchFamily="34" charset="0"/>
              </a:rPr>
              <a:t>Cuts and scrapes can be caused by sharp gardening tools, thorny plants, rocks and soil debris. Always wear thick gloves to protect your hands, arms and shins. Consider updating your tetanus vaccine (recommended every 10 years) before you do intensive gardening work.</a:t>
            </a:r>
          </a:p>
          <a:p>
            <a:r>
              <a:rPr lang="en-US" sz="1800" dirty="0" smtClean="0"/>
              <a:t>You can also </a:t>
            </a:r>
            <a:r>
              <a:rPr lang="en-US" sz="1800" dirty="0"/>
              <a:t>damage </a:t>
            </a:r>
            <a:r>
              <a:rPr lang="en-US" sz="1800" dirty="0" smtClean="0"/>
              <a:t>your </a:t>
            </a:r>
            <a:r>
              <a:rPr lang="en-US" sz="1800" dirty="0"/>
              <a:t>hearing through noisy </a:t>
            </a:r>
            <a:r>
              <a:rPr lang="en-US" sz="1800" dirty="0" smtClean="0"/>
              <a:t>machinery such as rototillers.</a:t>
            </a:r>
            <a:endParaRPr lang="en-US" sz="1800" dirty="0"/>
          </a:p>
          <a:p>
            <a:r>
              <a:rPr lang="en-US" sz="1800" dirty="0"/>
              <a:t>Using </a:t>
            </a:r>
            <a:r>
              <a:rPr lang="en-US" sz="1800" dirty="0" smtClean="0"/>
              <a:t>hearing protection, safety glasses, and protective </a:t>
            </a:r>
            <a:r>
              <a:rPr lang="en-US" sz="1800" dirty="0"/>
              <a:t>clothing when using machinery, and good maintenance of tools and machines will reduce risk. It also helps to ensure there are no loose stones in areas where you are using mowers, weed-eaters and trimmers.</a:t>
            </a:r>
          </a:p>
          <a:p>
            <a:endParaRPr lang="en-US" sz="1800" dirty="0"/>
          </a:p>
        </p:txBody>
      </p:sp>
      <p:pic>
        <p:nvPicPr>
          <p:cNvPr id="3" name="Picture 2"/>
          <p:cNvPicPr>
            <a:picLocks noChangeAspect="1"/>
          </p:cNvPicPr>
          <p:nvPr/>
        </p:nvPicPr>
        <p:blipFill>
          <a:blip r:embed="rId2"/>
          <a:stretch>
            <a:fillRect/>
          </a:stretch>
        </p:blipFill>
        <p:spPr>
          <a:xfrm>
            <a:off x="5580112" y="3717032"/>
            <a:ext cx="3333750" cy="2219325"/>
          </a:xfrm>
          <a:prstGeom prst="rect">
            <a:avLst/>
          </a:prstGeom>
        </p:spPr>
      </p:pic>
      <p:pic>
        <p:nvPicPr>
          <p:cNvPr id="7" name="Picture 6"/>
          <p:cNvPicPr>
            <a:picLocks noChangeAspect="1"/>
          </p:cNvPicPr>
          <p:nvPr/>
        </p:nvPicPr>
        <p:blipFill>
          <a:blip r:embed="rId3"/>
          <a:stretch>
            <a:fillRect/>
          </a:stretch>
        </p:blipFill>
        <p:spPr>
          <a:xfrm>
            <a:off x="5580112" y="1916832"/>
            <a:ext cx="3312046" cy="1585050"/>
          </a:xfrm>
          <a:prstGeom prst="rect">
            <a:avLst/>
          </a:prstGeom>
        </p:spPr>
      </p:pic>
    </p:spTree>
    <p:extLst>
      <p:ext uri="{BB962C8B-B14F-4D97-AF65-F5344CB8AC3E}">
        <p14:creationId xmlns:p14="http://schemas.microsoft.com/office/powerpoint/2010/main" val="36197827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Hazards of Gardening</a:t>
            </a:r>
          </a:p>
        </p:txBody>
      </p:sp>
      <p:sp>
        <p:nvSpPr>
          <p:cNvPr id="5" name="Content Placeholder 4"/>
          <p:cNvSpPr>
            <a:spLocks noGrp="1"/>
          </p:cNvSpPr>
          <p:nvPr>
            <p:ph idx="1"/>
          </p:nvPr>
        </p:nvSpPr>
        <p:spPr>
          <a:xfrm>
            <a:off x="251520" y="1556792"/>
            <a:ext cx="6552728" cy="5040560"/>
          </a:xfrm>
        </p:spPr>
        <p:txBody>
          <a:bodyPr/>
          <a:lstStyle/>
          <a:p>
            <a:pPr marL="0" lvl="0" indent="0" eaLnBrk="0" hangingPunct="0">
              <a:spcBef>
                <a:spcPct val="0"/>
              </a:spcBef>
              <a:buNone/>
            </a:pPr>
            <a:r>
              <a:rPr lang="en-US" altLang="en-US" sz="1800" b="1" dirty="0">
                <a:latin typeface="Arial" panose="020B0604020202020204" pitchFamily="34" charset="0"/>
              </a:rPr>
              <a:t>Back problems</a:t>
            </a:r>
          </a:p>
          <a:p>
            <a:pPr eaLnBrk="0" hangingPunct="0">
              <a:spcBef>
                <a:spcPct val="0"/>
              </a:spcBef>
            </a:pPr>
            <a:r>
              <a:rPr lang="en-US" altLang="en-US" sz="1800" dirty="0">
                <a:latin typeface="Arial" panose="020B0604020202020204" pitchFamily="34" charset="0"/>
              </a:rPr>
              <a:t>Hours bent over tilling the soil or carrying heavy bags of mulch and other gardening materials can strain your back or cause damage to your spine. To prevent back problems, remember </a:t>
            </a:r>
            <a:r>
              <a:rPr lang="en-US" altLang="en-US" sz="1800" dirty="0" smtClean="0">
                <a:latin typeface="Arial" panose="020B0604020202020204" pitchFamily="34" charset="0"/>
              </a:rPr>
              <a:t>to:</a:t>
            </a:r>
          </a:p>
          <a:p>
            <a:pPr lvl="1" eaLnBrk="0" hangingPunct="0">
              <a:spcBef>
                <a:spcPct val="0"/>
              </a:spcBef>
            </a:pPr>
            <a:r>
              <a:rPr lang="en-US" altLang="en-US" sz="1400" b="0" dirty="0" smtClean="0">
                <a:latin typeface="Arial" panose="020B0604020202020204" pitchFamily="34" charset="0"/>
              </a:rPr>
              <a:t>Use </a:t>
            </a:r>
            <a:r>
              <a:rPr lang="en-US" altLang="en-US" sz="1400" b="0" dirty="0">
                <a:latin typeface="Arial" panose="020B0604020202020204" pitchFamily="34" charset="0"/>
              </a:rPr>
              <a:t>a portable garden or kneeling stool – This can protect your spine, knees and joints when you’re working close to the </a:t>
            </a:r>
            <a:r>
              <a:rPr lang="en-US" altLang="en-US" sz="1400" b="0" dirty="0" smtClean="0">
                <a:latin typeface="Arial" panose="020B0604020202020204" pitchFamily="34" charset="0"/>
              </a:rPr>
              <a:t>ground.</a:t>
            </a:r>
          </a:p>
          <a:p>
            <a:pPr lvl="1" eaLnBrk="0" hangingPunct="0">
              <a:spcBef>
                <a:spcPct val="0"/>
              </a:spcBef>
            </a:pPr>
            <a:r>
              <a:rPr lang="en-US" altLang="en-US" sz="1400" b="0" dirty="0" smtClean="0">
                <a:latin typeface="Arial" panose="020B0604020202020204" pitchFamily="34" charset="0"/>
              </a:rPr>
              <a:t>Get </a:t>
            </a:r>
            <a:r>
              <a:rPr lang="en-US" altLang="en-US" sz="1400" b="0" dirty="0">
                <a:latin typeface="Arial" panose="020B0604020202020204" pitchFamily="34" charset="0"/>
              </a:rPr>
              <a:t>a wheelbarrow – This will make moving heavy things around the garden easier. Ask for help if you need to load heavy things on your wheelbarrow, otherwise, divide the load into smaller, more manageable chunks. Load heavy things the right way. For example, bend your knees before lifting anything </a:t>
            </a:r>
            <a:r>
              <a:rPr lang="en-US" altLang="en-US" sz="1400" b="0" dirty="0" smtClean="0">
                <a:latin typeface="Arial" panose="020B0604020202020204" pitchFamily="34" charset="0"/>
              </a:rPr>
              <a:t>heavy.</a:t>
            </a:r>
          </a:p>
          <a:p>
            <a:pPr lvl="1" eaLnBrk="0" hangingPunct="0">
              <a:spcBef>
                <a:spcPct val="0"/>
              </a:spcBef>
            </a:pPr>
            <a:r>
              <a:rPr lang="en-US" altLang="en-US" sz="1400" b="0" dirty="0" smtClean="0">
                <a:latin typeface="Arial" panose="020B0604020202020204" pitchFamily="34" charset="0"/>
              </a:rPr>
              <a:t>Take </a:t>
            </a:r>
            <a:r>
              <a:rPr lang="en-US" altLang="en-US" sz="1400" b="0" dirty="0">
                <a:latin typeface="Arial" panose="020B0604020202020204" pitchFamily="34" charset="0"/>
              </a:rPr>
              <a:t>breaks – It’s very easy to overexert yourself when you’re enjoying gardening. This can lead to intense muscle and back pain later on. Doctors recommend getting up and stretching every 30-40 minutes. Drink some water, stay in the shade and let your muscles </a:t>
            </a:r>
            <a:r>
              <a:rPr lang="en-US" altLang="en-US" sz="1400" b="0" dirty="0" smtClean="0">
                <a:latin typeface="Arial" panose="020B0604020202020204" pitchFamily="34" charset="0"/>
              </a:rPr>
              <a:t>recover.</a:t>
            </a:r>
          </a:p>
          <a:p>
            <a:pPr lvl="1" eaLnBrk="0" hangingPunct="0">
              <a:spcBef>
                <a:spcPct val="0"/>
              </a:spcBef>
            </a:pPr>
            <a:r>
              <a:rPr lang="en-US" altLang="en-US" sz="1400" b="0" dirty="0" smtClean="0">
                <a:latin typeface="Arial" panose="020B0604020202020204" pitchFamily="34" charset="0"/>
              </a:rPr>
              <a:t>Wear </a:t>
            </a:r>
            <a:r>
              <a:rPr lang="en-US" altLang="en-US" sz="1400" b="0" dirty="0">
                <a:latin typeface="Arial" panose="020B0604020202020204" pitchFamily="34" charset="0"/>
              </a:rPr>
              <a:t>proper shoes – Wear shoes that have traction, are secure on your feet and have cushion and arch support. If the ground is slippery, wearing sandals or going barefoot can lead to a bad fall that can injure your back.</a:t>
            </a:r>
          </a:p>
          <a:p>
            <a:pPr marL="0" lvl="0" indent="0" eaLnBrk="0" hangingPunct="0">
              <a:spcBef>
                <a:spcPct val="0"/>
              </a:spcBef>
              <a:buNone/>
            </a:pPr>
            <a:endParaRPr lang="en-US" altLang="en-US" sz="1800" dirty="0">
              <a:latin typeface="Arial" panose="020B0604020202020204" pitchFamily="34" charset="0"/>
            </a:endParaRPr>
          </a:p>
          <a:p>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04248" y="1772816"/>
            <a:ext cx="2197204" cy="3312368"/>
          </a:xfrm>
          <a:prstGeom prst="rect">
            <a:avLst/>
          </a:prstGeom>
        </p:spPr>
      </p:pic>
    </p:spTree>
    <p:extLst>
      <p:ext uri="{BB962C8B-B14F-4D97-AF65-F5344CB8AC3E}">
        <p14:creationId xmlns:p14="http://schemas.microsoft.com/office/powerpoint/2010/main" val="26184225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2195736" y="188913"/>
            <a:ext cx="6624414" cy="723900"/>
          </a:xfrm>
        </p:spPr>
        <p:txBody>
          <a:bodyPr/>
          <a:lstStyle/>
          <a:p>
            <a:r>
              <a:rPr lang="en-US" dirty="0" smtClean="0"/>
              <a:t>Requirement 1</a:t>
            </a:r>
            <a:endParaRPr lang="en-US" dirty="0"/>
          </a:p>
        </p:txBody>
      </p:sp>
      <p:sp>
        <p:nvSpPr>
          <p:cNvPr id="114691" name="Rectangle 3"/>
          <p:cNvSpPr>
            <a:spLocks noGrp="1" noChangeArrowheads="1"/>
          </p:cNvSpPr>
          <p:nvPr>
            <p:ph type="body" idx="1"/>
          </p:nvPr>
        </p:nvSpPr>
        <p:spPr>
          <a:xfrm>
            <a:off x="323529" y="1700807"/>
            <a:ext cx="8496622" cy="4825405"/>
          </a:xfrm>
        </p:spPr>
        <p:txBody>
          <a:bodyPr/>
          <a:lstStyle/>
          <a:p>
            <a:pPr marL="0" indent="0">
              <a:buNone/>
            </a:pPr>
            <a:r>
              <a:rPr lang="en-US" sz="1800" dirty="0"/>
              <a:t>Do the following: </a:t>
            </a:r>
          </a:p>
          <a:p>
            <a:pPr lvl="1">
              <a:buFont typeface="+mj-lt"/>
              <a:buAutoNum type="alphaLcPeriod"/>
            </a:pPr>
            <a:r>
              <a:rPr lang="en-US" sz="1400" b="0" dirty="0"/>
              <a:t>Explain to your counselor the most likely hazards associated with gardening and what you should do to anticipate, help prevent, mitigate, and respond to these hazards.</a:t>
            </a:r>
          </a:p>
          <a:p>
            <a:pPr lvl="1">
              <a:buFont typeface="+mj-lt"/>
              <a:buAutoNum type="alphaLcPeriod"/>
            </a:pPr>
            <a:r>
              <a:rPr lang="en-US" sz="1400" b="0" dirty="0">
                <a:solidFill>
                  <a:srgbClr val="C00000"/>
                </a:solidFill>
              </a:rPr>
              <a:t>Discuss the prevention of and treatment for health concerns that could occur while gardening, including cuts, scratches, puncture wounds, insect bites, anaphylactic shock, heat reactions, and reactions from exposure to pesticides and fertilizers.</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2160" y="84138"/>
            <a:ext cx="914400" cy="93345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4195" y="3573016"/>
            <a:ext cx="2735290" cy="2586239"/>
          </a:xfrm>
          <a:prstGeom prst="rect">
            <a:avLst/>
          </a:prstGeom>
        </p:spPr>
      </p:pic>
    </p:spTree>
    <p:extLst>
      <p:ext uri="{BB962C8B-B14F-4D97-AF65-F5344CB8AC3E}">
        <p14:creationId xmlns:p14="http://schemas.microsoft.com/office/powerpoint/2010/main" val="6673572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Simple Cuts and Scratches </a:t>
            </a:r>
            <a:endParaRPr lang="en-US" dirty="0"/>
          </a:p>
        </p:txBody>
      </p:sp>
      <p:sp>
        <p:nvSpPr>
          <p:cNvPr id="3" name="Content Placeholder 2"/>
          <p:cNvSpPr>
            <a:spLocks noGrp="1"/>
          </p:cNvSpPr>
          <p:nvPr>
            <p:ph sz="half" idx="1"/>
          </p:nvPr>
        </p:nvSpPr>
        <p:spPr>
          <a:xfrm>
            <a:off x="467544" y="1530350"/>
            <a:ext cx="3744912" cy="4826000"/>
          </a:xfrm>
        </p:spPr>
        <p:txBody>
          <a:bodyPr>
            <a:normAutofit/>
          </a:bodyPr>
          <a:lstStyle/>
          <a:p>
            <a:r>
              <a:rPr lang="en-US" sz="2000" dirty="0" smtClean="0"/>
              <a:t>Simple cuts are skin injuries caused by sharp objects.</a:t>
            </a:r>
          </a:p>
          <a:p>
            <a:pPr lvl="1"/>
            <a:r>
              <a:rPr lang="en-US" sz="1600" b="0" dirty="0"/>
              <a:t>Usually not very deep</a:t>
            </a:r>
          </a:p>
          <a:p>
            <a:r>
              <a:rPr lang="en-US" sz="2000" dirty="0" smtClean="0"/>
              <a:t>Scratches are areas of damage to the upper layers of skin. </a:t>
            </a:r>
          </a:p>
        </p:txBody>
      </p:sp>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495800" y="4191000"/>
            <a:ext cx="4038600" cy="227171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8750" y="1834025"/>
            <a:ext cx="2634950" cy="2204575"/>
          </a:xfrm>
          <a:prstGeom prst="rect">
            <a:avLst/>
          </a:prstGeom>
        </p:spPr>
      </p:pic>
    </p:spTree>
    <p:extLst>
      <p:ext uri="{BB962C8B-B14F-4D97-AF65-F5344CB8AC3E}">
        <p14:creationId xmlns:p14="http://schemas.microsoft.com/office/powerpoint/2010/main" val="12637875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Treatment for Cuts and Scratches</a:t>
            </a:r>
            <a:endParaRPr lang="en-US" dirty="0"/>
          </a:p>
        </p:txBody>
      </p:sp>
      <p:sp>
        <p:nvSpPr>
          <p:cNvPr id="3" name="Content Placeholder 2"/>
          <p:cNvSpPr>
            <a:spLocks noGrp="1"/>
          </p:cNvSpPr>
          <p:nvPr>
            <p:ph sz="half" idx="1"/>
          </p:nvPr>
        </p:nvSpPr>
        <p:spPr>
          <a:xfrm>
            <a:off x="457200" y="1920085"/>
            <a:ext cx="4648200" cy="4434840"/>
          </a:xfrm>
        </p:spPr>
        <p:txBody>
          <a:bodyPr>
            <a:normAutofit/>
          </a:bodyPr>
          <a:lstStyle/>
          <a:p>
            <a:r>
              <a:rPr lang="en-US" sz="2000" dirty="0" smtClean="0"/>
              <a:t>Wash the wound with soap and water for 5 minutes. </a:t>
            </a:r>
          </a:p>
          <a:p>
            <a:pPr lvl="1"/>
            <a:r>
              <a:rPr lang="en-US" sz="1600" b="0" dirty="0" smtClean="0"/>
              <a:t>Remove any bits of dirt, small pieces of rock, or other debris. </a:t>
            </a:r>
          </a:p>
          <a:p>
            <a:r>
              <a:rPr lang="en-US" sz="2000" dirty="0" smtClean="0"/>
              <a:t>Apply an antibiotic ointment such as Neosporin and cover it with a Band-Aid or gauze. </a:t>
            </a:r>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257800" y="1920085"/>
            <a:ext cx="3526681" cy="2194715"/>
          </a:xfr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46571" y="4267200"/>
            <a:ext cx="2549138" cy="2453545"/>
          </a:xfrm>
          <a:prstGeom prst="rect">
            <a:avLst/>
          </a:prstGeom>
        </p:spPr>
      </p:pic>
    </p:spTree>
    <p:extLst>
      <p:ext uri="{BB962C8B-B14F-4D97-AF65-F5344CB8AC3E}">
        <p14:creationId xmlns:p14="http://schemas.microsoft.com/office/powerpoint/2010/main" val="1031186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Common Mistakes </a:t>
            </a:r>
            <a:r>
              <a:rPr lang="en-US" dirty="0"/>
              <a:t>in </a:t>
            </a:r>
            <a:r>
              <a:rPr lang="en-US" dirty="0" smtClean="0"/>
              <a:t>Treating Cuts </a:t>
            </a:r>
            <a:r>
              <a:rPr lang="en-US" dirty="0"/>
              <a:t>and </a:t>
            </a:r>
            <a:r>
              <a:rPr lang="en-US" dirty="0" smtClean="0"/>
              <a:t>Scratches</a:t>
            </a:r>
            <a:endParaRPr lang="en-US" dirty="0"/>
          </a:p>
        </p:txBody>
      </p:sp>
      <p:sp>
        <p:nvSpPr>
          <p:cNvPr id="3" name="Content Placeholder 2"/>
          <p:cNvSpPr>
            <a:spLocks noGrp="1"/>
          </p:cNvSpPr>
          <p:nvPr>
            <p:ph idx="1"/>
          </p:nvPr>
        </p:nvSpPr>
        <p:spPr>
          <a:xfrm>
            <a:off x="179512" y="1557338"/>
            <a:ext cx="5256584" cy="4826000"/>
          </a:xfrm>
        </p:spPr>
        <p:txBody>
          <a:bodyPr>
            <a:normAutofit/>
          </a:bodyPr>
          <a:lstStyle/>
          <a:p>
            <a:pPr lvl="1">
              <a:buFont typeface="Arial" panose="020B0604020202020204" pitchFamily="34" charset="0"/>
              <a:buChar char="•"/>
            </a:pPr>
            <a:r>
              <a:rPr lang="en-US" sz="2000" b="0" dirty="0" smtClean="0"/>
              <a:t>Don't use alcohol or Merthiolate on open wounds. They sting and damage normal tissue. </a:t>
            </a:r>
          </a:p>
          <a:p>
            <a:pPr lvl="1">
              <a:buFont typeface="Arial" panose="020B0604020202020204" pitchFamily="34" charset="0"/>
              <a:buChar char="•"/>
            </a:pPr>
            <a:r>
              <a:rPr lang="en-US" sz="2000" b="0" dirty="0" smtClean="0"/>
              <a:t>Don't kiss an open wound because the wound will become contaminated by the many germs in a person's mouth.  No kissing the Boo Boo!</a:t>
            </a:r>
          </a:p>
          <a:p>
            <a:pPr lvl="1">
              <a:buFont typeface="Arial" panose="020B0604020202020204" pitchFamily="34" charset="0"/>
              <a:buChar char="•"/>
            </a:pPr>
            <a:r>
              <a:rPr lang="en-US" sz="2000" b="0" dirty="0" smtClean="0"/>
              <a:t>Let the scab fall off by itself; picking it off may cause a scar. </a:t>
            </a:r>
          </a:p>
          <a:p>
            <a:pPr lvl="1"/>
            <a:endParaRPr lang="en-US" sz="2000" b="1"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8144" y="1484784"/>
            <a:ext cx="2628900" cy="4064000"/>
          </a:xfrm>
          <a:prstGeom prst="rect">
            <a:avLst/>
          </a:prstGeom>
        </p:spPr>
      </p:pic>
    </p:spTree>
    <p:extLst>
      <p:ext uri="{BB962C8B-B14F-4D97-AF65-F5344CB8AC3E}">
        <p14:creationId xmlns:p14="http://schemas.microsoft.com/office/powerpoint/2010/main" val="2049261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Puncture Wounds</a:t>
            </a:r>
            <a:endParaRPr lang="en-US" dirty="0"/>
          </a:p>
        </p:txBody>
      </p:sp>
      <p:sp>
        <p:nvSpPr>
          <p:cNvPr id="3" name="Content Placeholder 2"/>
          <p:cNvSpPr>
            <a:spLocks noGrp="1"/>
          </p:cNvSpPr>
          <p:nvPr>
            <p:ph idx="1"/>
          </p:nvPr>
        </p:nvSpPr>
        <p:spPr>
          <a:xfrm>
            <a:off x="251520" y="1557338"/>
            <a:ext cx="5040560" cy="4826000"/>
          </a:xfrm>
        </p:spPr>
        <p:txBody>
          <a:bodyPr>
            <a:normAutofit lnSpcReduction="10000"/>
          </a:bodyPr>
          <a:lstStyle/>
          <a:p>
            <a:r>
              <a:rPr lang="en-US" sz="2200" dirty="0" smtClean="0"/>
              <a:t>Puncture wound first aid:</a:t>
            </a:r>
            <a:endParaRPr lang="en-US" sz="2200" dirty="0"/>
          </a:p>
          <a:p>
            <a:pPr lvl="1"/>
            <a:r>
              <a:rPr lang="en-US" sz="1700" b="0" dirty="0"/>
              <a:t>Wash your hands. </a:t>
            </a:r>
            <a:r>
              <a:rPr lang="en-US" sz="1700" b="0" dirty="0" smtClean="0"/>
              <a:t>This helps prevent infection.</a:t>
            </a:r>
          </a:p>
          <a:p>
            <a:pPr lvl="1"/>
            <a:r>
              <a:rPr lang="en-US" sz="1700" b="0" dirty="0" smtClean="0"/>
              <a:t>Stop the bleeding by applying gentle pressure with a clean bandage or cloth.</a:t>
            </a:r>
          </a:p>
          <a:p>
            <a:pPr lvl="1"/>
            <a:r>
              <a:rPr lang="en-US" sz="1700" b="0" dirty="0" smtClean="0"/>
              <a:t>Clean </a:t>
            </a:r>
            <a:r>
              <a:rPr lang="en-US" sz="1700" b="0" dirty="0"/>
              <a:t>the </a:t>
            </a:r>
            <a:r>
              <a:rPr lang="en-US" sz="1700" b="0" dirty="0" smtClean="0"/>
              <a:t>wound</a:t>
            </a:r>
            <a:r>
              <a:rPr lang="en-US" sz="1700" b="0" dirty="0"/>
              <a:t> </a:t>
            </a:r>
            <a:r>
              <a:rPr lang="en-US" sz="1700" b="0" dirty="0" smtClean="0"/>
              <a:t>thoroughly.</a:t>
            </a:r>
            <a:endParaRPr lang="en-US" sz="1700" b="0" dirty="0"/>
          </a:p>
          <a:p>
            <a:pPr lvl="1"/>
            <a:r>
              <a:rPr lang="en-US" sz="1700" b="0" dirty="0"/>
              <a:t>Apply an </a:t>
            </a:r>
            <a:r>
              <a:rPr lang="en-US" sz="1700" b="0" dirty="0" smtClean="0"/>
              <a:t>antibiotic</a:t>
            </a:r>
            <a:r>
              <a:rPr lang="en-US" sz="1700" b="0" dirty="0"/>
              <a:t> </a:t>
            </a:r>
            <a:r>
              <a:rPr lang="en-US" sz="1700" b="0" dirty="0" smtClean="0"/>
              <a:t>(Neosporin). </a:t>
            </a:r>
            <a:r>
              <a:rPr lang="en-US" sz="1700" b="0" dirty="0"/>
              <a:t>For the first two days, rewash the area and reapply the antibiotic when you change the dressing.</a:t>
            </a:r>
          </a:p>
          <a:p>
            <a:pPr lvl="1"/>
            <a:r>
              <a:rPr lang="en-US" sz="1700" b="0" dirty="0" smtClean="0"/>
              <a:t>Cover </a:t>
            </a:r>
            <a:r>
              <a:rPr lang="en-US" sz="1700" b="0" dirty="0"/>
              <a:t>the </a:t>
            </a:r>
            <a:r>
              <a:rPr lang="en-US" sz="1700" b="0" dirty="0" smtClean="0"/>
              <a:t>wound with a bandage.</a:t>
            </a:r>
            <a:endParaRPr lang="en-US" sz="1700" b="0" dirty="0"/>
          </a:p>
          <a:p>
            <a:pPr lvl="1"/>
            <a:r>
              <a:rPr lang="en-US" sz="1700" b="0" dirty="0"/>
              <a:t>Change the </a:t>
            </a:r>
            <a:r>
              <a:rPr lang="en-US" sz="1700" b="0" dirty="0" smtClean="0"/>
              <a:t>dressing daily </a:t>
            </a:r>
            <a:r>
              <a:rPr lang="en-US" sz="1700" b="0" dirty="0"/>
              <a:t>or whenever the bandage becomes wet or dirty.</a:t>
            </a:r>
          </a:p>
          <a:p>
            <a:pPr lvl="1"/>
            <a:r>
              <a:rPr lang="en-US" sz="1700" b="0" dirty="0"/>
              <a:t>Watch for signs of </a:t>
            </a:r>
            <a:r>
              <a:rPr lang="en-US" sz="1700" b="0" dirty="0" smtClean="0"/>
              <a:t>infection and see </a:t>
            </a:r>
            <a:r>
              <a:rPr lang="en-US" sz="1700" b="0" dirty="0"/>
              <a:t>a doctor if the wound isn't healing or you notice any spreading redness, increasing pain, pus, swelling or </a:t>
            </a:r>
            <a:r>
              <a:rPr lang="en-US" sz="1700" b="0" dirty="0" smtClean="0"/>
              <a:t>fever.</a:t>
            </a:r>
            <a:endParaRPr lang="en-US" sz="1700" b="0" dirty="0"/>
          </a:p>
          <a:p>
            <a:endParaRPr lang="en-US" sz="1700" dirty="0"/>
          </a:p>
        </p:txBody>
      </p:sp>
      <p:pic>
        <p:nvPicPr>
          <p:cNvPr id="7" name="Picture 6"/>
          <p:cNvPicPr>
            <a:picLocks noChangeAspect="1"/>
          </p:cNvPicPr>
          <p:nvPr/>
        </p:nvPicPr>
        <p:blipFill>
          <a:blip r:embed="rId2"/>
          <a:stretch>
            <a:fillRect/>
          </a:stretch>
        </p:blipFill>
        <p:spPr>
          <a:xfrm>
            <a:off x="5135977" y="1844824"/>
            <a:ext cx="3611148" cy="1728192"/>
          </a:xfrm>
          <a:prstGeom prst="rect">
            <a:avLst/>
          </a:prstGeom>
        </p:spPr>
      </p:pic>
    </p:spTree>
    <p:extLst>
      <p:ext uri="{BB962C8B-B14F-4D97-AF65-F5344CB8AC3E}">
        <p14:creationId xmlns:p14="http://schemas.microsoft.com/office/powerpoint/2010/main" val="21243548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Insect Bites</a:t>
            </a:r>
            <a:endParaRPr lang="en-US" dirty="0"/>
          </a:p>
        </p:txBody>
      </p:sp>
      <p:sp>
        <p:nvSpPr>
          <p:cNvPr id="3" name="Content Placeholder 2"/>
          <p:cNvSpPr>
            <a:spLocks noGrp="1"/>
          </p:cNvSpPr>
          <p:nvPr>
            <p:ph idx="1"/>
          </p:nvPr>
        </p:nvSpPr>
        <p:spPr>
          <a:xfrm>
            <a:off x="467544" y="1557338"/>
            <a:ext cx="8352606" cy="3671862"/>
          </a:xfrm>
        </p:spPr>
        <p:txBody>
          <a:bodyPr>
            <a:normAutofit fontScale="92500"/>
          </a:bodyPr>
          <a:lstStyle/>
          <a:p>
            <a:r>
              <a:rPr lang="en-US" sz="2200" dirty="0" smtClean="0"/>
              <a:t>Bites of mosquitoes, chiggers (harvest mites), fleas, and bedbugs usually cause itchy, red bumps. The size of the swelling can vary from a dot to a half inch. </a:t>
            </a:r>
          </a:p>
          <a:p>
            <a:r>
              <a:rPr lang="en-US" sz="2200" dirty="0" smtClean="0"/>
              <a:t>Signs that a bite is from a mosquito are: itchiness, a central raised dot in the swelling, a bite on skin not covered by clothing, and summertime, </a:t>
            </a:r>
          </a:p>
          <a:p>
            <a:r>
              <a:rPr lang="en-US" sz="2200" dirty="0" smtClean="0"/>
              <a:t>Fleas and bedbugs tend to bite skin under clothing. Flea bites often turn into little blisters in young children. </a:t>
            </a:r>
          </a:p>
          <a:p>
            <a:r>
              <a:rPr lang="en-US" sz="2200" dirty="0" smtClean="0"/>
              <a:t>Bites from horseflies, deerflies, gnats, fire ants, harvester ants, blister beetles, and centipedes usually cause a painful, red bump. Fire ant bites change to blisters or pimples within a few hours. </a:t>
            </a:r>
          </a:p>
          <a:p>
            <a:endParaRPr lang="en-US" dirty="0"/>
          </a:p>
        </p:txBody>
      </p:sp>
    </p:spTree>
    <p:extLst>
      <p:ext uri="{BB962C8B-B14F-4D97-AF65-F5344CB8AC3E}">
        <p14:creationId xmlns:p14="http://schemas.microsoft.com/office/powerpoint/2010/main" val="3042858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Treatment of Insect Bites</a:t>
            </a:r>
            <a:endParaRPr lang="en-US" dirty="0"/>
          </a:p>
        </p:txBody>
      </p:sp>
      <p:sp>
        <p:nvSpPr>
          <p:cNvPr id="3" name="Content Placeholder 2"/>
          <p:cNvSpPr>
            <a:spLocks noGrp="1"/>
          </p:cNvSpPr>
          <p:nvPr>
            <p:ph idx="1"/>
          </p:nvPr>
        </p:nvSpPr>
        <p:spPr>
          <a:xfrm>
            <a:off x="467544" y="1557338"/>
            <a:ext cx="4608512" cy="4391942"/>
          </a:xfrm>
        </p:spPr>
        <p:txBody>
          <a:bodyPr>
            <a:normAutofit/>
          </a:bodyPr>
          <a:lstStyle/>
          <a:p>
            <a:r>
              <a:rPr lang="en-US" sz="2000" dirty="0" smtClean="0"/>
              <a:t>Apply calamine lotion or a baking soda paste to the area of the bite. </a:t>
            </a:r>
          </a:p>
          <a:p>
            <a:r>
              <a:rPr lang="en-US" sz="2000" dirty="0" smtClean="0"/>
              <a:t>If the itch is severe (as with chiggers), apply nonprescription 1% hydrocortisone cream four times a day. </a:t>
            </a:r>
          </a:p>
          <a:p>
            <a:r>
              <a:rPr lang="en-US" sz="2000" dirty="0" smtClean="0"/>
              <a:t>Do not to pick at the bites or they can become infected or leave scars.</a:t>
            </a:r>
          </a:p>
          <a:p>
            <a:r>
              <a:rPr lang="en-US" sz="2000" dirty="0" smtClean="0"/>
              <a:t>Cold, moist compresses or ice on the area can help. </a:t>
            </a:r>
          </a:p>
          <a:p>
            <a:endParaRPr lang="en-US" dirty="0"/>
          </a:p>
        </p:txBody>
      </p:sp>
      <p:pic>
        <p:nvPicPr>
          <p:cNvPr id="5" name="Picture 4"/>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20072" y="1412776"/>
            <a:ext cx="3789040" cy="3789040"/>
          </a:xfrm>
          <a:prstGeom prst="rect">
            <a:avLst/>
          </a:prstGeom>
        </p:spPr>
      </p:pic>
    </p:spTree>
    <p:extLst>
      <p:ext uri="{BB962C8B-B14F-4D97-AF65-F5344CB8AC3E}">
        <p14:creationId xmlns:p14="http://schemas.microsoft.com/office/powerpoint/2010/main" val="3411232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979712" y="260350"/>
            <a:ext cx="6984901" cy="649288"/>
          </a:xfrm>
        </p:spPr>
        <p:txBody>
          <a:bodyPr/>
          <a:lstStyle/>
          <a:p>
            <a:r>
              <a:rPr lang="en-US" sz="2800" b="0" dirty="0" smtClean="0">
                <a:solidFill>
                  <a:schemeClr val="tx1"/>
                </a:solidFill>
                <a:latin typeface="Tahoma" charset="0"/>
              </a:rPr>
              <a:t>Gardening Merit Badge Requirements</a:t>
            </a:r>
            <a:endParaRPr lang="uk-UA" sz="2800" b="0" dirty="0">
              <a:solidFill>
                <a:schemeClr val="tx1"/>
              </a:solidFill>
              <a:latin typeface="Tahoma" charset="0"/>
            </a:endParaRPr>
          </a:p>
        </p:txBody>
      </p:sp>
      <p:sp>
        <p:nvSpPr>
          <p:cNvPr id="36867" name="Rectangle 3"/>
          <p:cNvSpPr>
            <a:spLocks noGrp="1" noChangeArrowheads="1"/>
          </p:cNvSpPr>
          <p:nvPr>
            <p:ph type="body" idx="1"/>
          </p:nvPr>
        </p:nvSpPr>
        <p:spPr>
          <a:xfrm>
            <a:off x="1979712" y="1051720"/>
            <a:ext cx="6696744" cy="5473624"/>
          </a:xfrm>
        </p:spPr>
        <p:txBody>
          <a:bodyPr/>
          <a:lstStyle/>
          <a:p>
            <a:pPr>
              <a:buFont typeface="+mj-lt"/>
              <a:buAutoNum type="arabicPeriod"/>
            </a:pPr>
            <a:r>
              <a:rPr lang="en-US" sz="1800" dirty="0"/>
              <a:t>Do the following: </a:t>
            </a:r>
          </a:p>
          <a:p>
            <a:pPr lvl="1">
              <a:buFont typeface="+mj-lt"/>
              <a:buAutoNum type="alphaLcPeriod"/>
            </a:pPr>
            <a:r>
              <a:rPr lang="en-US" sz="1400" b="0" dirty="0"/>
              <a:t>Explain to your counselor the most likely hazards associated with gardening and what you should do to anticipate, help prevent, mitigate, and respond to these hazards.</a:t>
            </a:r>
          </a:p>
          <a:p>
            <a:pPr lvl="1">
              <a:buFont typeface="+mj-lt"/>
              <a:buAutoNum type="alphaLcPeriod"/>
            </a:pPr>
            <a:r>
              <a:rPr lang="en-US" sz="1400" b="0" dirty="0"/>
              <a:t>Discuss the prevention of and treatment for health concerns that could occur while gardening, including cuts, scratches, puncture wounds, insect bites, anaphylactic shock, heat reactions, and reactions from exposure to pesticides and fertilizers.</a:t>
            </a:r>
          </a:p>
          <a:p>
            <a:pPr>
              <a:buFont typeface="+mj-lt"/>
              <a:buAutoNum type="arabicPeriod"/>
            </a:pPr>
            <a:r>
              <a:rPr lang="en-US" sz="1800" dirty="0"/>
              <a:t>Do the following, and discuss your observations throughout the process with your counselor: </a:t>
            </a:r>
          </a:p>
          <a:p>
            <a:pPr lvl="1">
              <a:buFont typeface="+mj-lt"/>
              <a:buAutoNum type="alphaLcPeriod"/>
            </a:pPr>
            <a:r>
              <a:rPr lang="en-US" sz="1400" b="0" dirty="0"/>
              <a:t>Grow six vegetables, three from seeds and three from seedlings, through harvesting.</a:t>
            </a:r>
          </a:p>
          <a:p>
            <a:pPr lvl="1">
              <a:buFont typeface="+mj-lt"/>
              <a:buAutoNum type="alphaLcPeriod"/>
            </a:pPr>
            <a:r>
              <a:rPr lang="en-US" sz="1400" b="0" dirty="0"/>
              <a:t>Grow six flowers, three from seeds and three from seedlings, through flowering.</a:t>
            </a:r>
          </a:p>
          <a:p>
            <a:pPr>
              <a:buFont typeface="+mj-lt"/>
              <a:buAutoNum type="arabicPeriod"/>
            </a:pPr>
            <a:r>
              <a:rPr lang="en-US" sz="1800" dirty="0"/>
              <a:t>Give the nutritional value of the following: </a:t>
            </a:r>
          </a:p>
          <a:p>
            <a:pPr lvl="1">
              <a:buFont typeface="+mj-lt"/>
              <a:buAutoNum type="alphaLcPeriod"/>
            </a:pPr>
            <a:r>
              <a:rPr lang="en-US" sz="1400" b="0" dirty="0"/>
              <a:t>Three root or tuber crops.</a:t>
            </a:r>
          </a:p>
          <a:p>
            <a:pPr lvl="1">
              <a:buFont typeface="+mj-lt"/>
              <a:buAutoNum type="alphaLcPeriod"/>
            </a:pPr>
            <a:r>
              <a:rPr lang="en-US" sz="1400" b="0" dirty="0"/>
              <a:t>Three vegetables that bear above the ground.</a:t>
            </a:r>
          </a:p>
          <a:p>
            <a:pPr lvl="1">
              <a:buFont typeface="+mj-lt"/>
              <a:buAutoNum type="alphaLcPeriod"/>
            </a:pPr>
            <a:r>
              <a:rPr lang="en-US" sz="1400" b="0" dirty="0"/>
              <a:t>Three fruits</a:t>
            </a:r>
            <a:r>
              <a:rPr lang="en-US" sz="1400" b="0" dirty="0" smtClean="0"/>
              <a:t>.</a:t>
            </a:r>
            <a:endParaRPr lang="en-US" sz="1400" b="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2400" y="118269"/>
            <a:ext cx="914400" cy="933450"/>
          </a:xfrm>
          <a:prstGeom prst="rect">
            <a:avLst/>
          </a:prstGeom>
        </p:spPr>
      </p:pic>
    </p:spTree>
    <p:extLst>
      <p:ext uri="{BB962C8B-B14F-4D97-AF65-F5344CB8AC3E}">
        <p14:creationId xmlns:p14="http://schemas.microsoft.com/office/powerpoint/2010/main" val="137443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0646" rIns="0" bIns="0" rtlCol="0">
            <a:spAutoFit/>
          </a:bodyPr>
          <a:lstStyle/>
          <a:p>
            <a:pPr marL="11206">
              <a:spcBef>
                <a:spcPts val="84"/>
              </a:spcBef>
            </a:pPr>
            <a:r>
              <a:rPr spc="-269" dirty="0"/>
              <a:t>Tick</a:t>
            </a:r>
            <a:r>
              <a:rPr spc="-331" dirty="0"/>
              <a:t> </a:t>
            </a:r>
            <a:r>
              <a:rPr spc="-168" dirty="0"/>
              <a:t>Bites</a:t>
            </a:r>
          </a:p>
        </p:txBody>
      </p:sp>
      <p:sp>
        <p:nvSpPr>
          <p:cNvPr id="8" name="object 3"/>
          <p:cNvSpPr txBox="1">
            <a:spLocks noGrp="1"/>
          </p:cNvSpPr>
          <p:nvPr>
            <p:ph idx="1"/>
          </p:nvPr>
        </p:nvSpPr>
        <p:spPr>
          <a:xfrm>
            <a:off x="323528" y="1557338"/>
            <a:ext cx="4968552" cy="1310200"/>
          </a:xfrm>
          <a:prstGeom prst="rect">
            <a:avLst/>
          </a:prstGeom>
          <a:noFill/>
        </p:spPr>
        <p:txBody>
          <a:bodyPr vert="horz" wrap="square" lIns="0" tIns="17369" rIns="0" bIns="0" rtlCol="0">
            <a:spAutoFit/>
          </a:bodyPr>
          <a:lstStyle/>
          <a:p>
            <a:r>
              <a:rPr lang="en-US" sz="2000" dirty="0"/>
              <a:t>Can transmit Rocky  Mountain spotted fever or Lyme  disease</a:t>
            </a:r>
          </a:p>
          <a:p>
            <a:r>
              <a:rPr lang="en-US" sz="2000" dirty="0"/>
              <a:t>Tick embeds it’s mouth parts in skin and may remain for days sucking blood.</a:t>
            </a:r>
          </a:p>
        </p:txBody>
      </p:sp>
      <p:sp>
        <p:nvSpPr>
          <p:cNvPr id="13" name="object 4"/>
          <p:cNvSpPr>
            <a:spLocks noChangeAspect="1"/>
          </p:cNvSpPr>
          <p:nvPr/>
        </p:nvSpPr>
        <p:spPr>
          <a:xfrm>
            <a:off x="5435839" y="1628800"/>
            <a:ext cx="3205918" cy="4876800"/>
          </a:xfrm>
          <a:prstGeom prst="rect">
            <a:avLst/>
          </a:prstGeom>
          <a:blipFill>
            <a:blip r:embed="rId3" cstate="print"/>
            <a:stretch>
              <a:fillRect/>
            </a:stretch>
          </a:blipFill>
        </p:spPr>
        <p:txBody>
          <a:bodyPr wrap="square" lIns="0" tIns="0" rIns="0" bIns="0" rtlCol="0"/>
          <a:lstStyle/>
          <a:p>
            <a:endParaRPr sz="1588" dirty="0"/>
          </a:p>
        </p:txBody>
      </p:sp>
    </p:spTree>
    <p:extLst>
      <p:ext uri="{BB962C8B-B14F-4D97-AF65-F5344CB8AC3E}">
        <p14:creationId xmlns:p14="http://schemas.microsoft.com/office/powerpoint/2010/main" val="15415701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n-US" dirty="0" smtClean="0"/>
              <a:t>Engorged Tick</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79712" y="1916832"/>
            <a:ext cx="5184576" cy="3290919"/>
          </a:xfrm>
          <a:prstGeom prst="rect">
            <a:avLst/>
          </a:prstGeom>
        </p:spPr>
      </p:pic>
    </p:spTree>
    <p:extLst>
      <p:ext uri="{BB962C8B-B14F-4D97-AF65-F5344CB8AC3E}">
        <p14:creationId xmlns:p14="http://schemas.microsoft.com/office/powerpoint/2010/main" val="16551520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pc="-269" dirty="0"/>
              <a:t>Tick</a:t>
            </a:r>
            <a:r>
              <a:rPr lang="en-US" spc="-291" dirty="0"/>
              <a:t> </a:t>
            </a:r>
            <a:r>
              <a:rPr lang="en-US" spc="-176" dirty="0"/>
              <a:t>Removal</a:t>
            </a:r>
            <a:endParaRPr lang="en-US" dirty="0"/>
          </a:p>
        </p:txBody>
      </p:sp>
      <p:sp>
        <p:nvSpPr>
          <p:cNvPr id="10" name="Content Placeholder 9"/>
          <p:cNvSpPr>
            <a:spLocks noGrp="1"/>
          </p:cNvSpPr>
          <p:nvPr>
            <p:ph idx="1"/>
          </p:nvPr>
        </p:nvSpPr>
        <p:spPr>
          <a:xfrm>
            <a:off x="395536" y="1557338"/>
            <a:ext cx="4176464" cy="4826000"/>
          </a:xfrm>
        </p:spPr>
        <p:txBody>
          <a:bodyPr>
            <a:normAutofit/>
          </a:bodyPr>
          <a:lstStyle/>
          <a:p>
            <a:pPr marL="383262" marR="109824" indent="-303135">
              <a:spcBef>
                <a:spcPts val="137"/>
              </a:spcBef>
              <a:buFont typeface="Arial"/>
              <a:buChar char="•"/>
              <a:tabLst>
                <a:tab pos="382701" algn="l"/>
                <a:tab pos="383822" algn="l"/>
              </a:tabLst>
            </a:pPr>
            <a:r>
              <a:rPr lang="en-US" altLang="en-US" sz="2000" dirty="0">
                <a:latin typeface="Arial" panose="020B0604020202020204" pitchFamily="34" charset="0"/>
              </a:rPr>
              <a:t>Grasp the tick’s mouthparts against the skin, using pointed tweezers</a:t>
            </a:r>
            <a:r>
              <a:rPr lang="en-US" altLang="en-US" sz="2000" dirty="0" smtClean="0">
                <a:latin typeface="Arial" panose="020B0604020202020204" pitchFamily="34" charset="0"/>
              </a:rPr>
              <a:t>.</a:t>
            </a:r>
            <a:r>
              <a:rPr lang="en-US" altLang="en-US" sz="2000" dirty="0">
                <a:latin typeface="Arial" panose="020B0604020202020204" pitchFamily="34" charset="0"/>
              </a:rPr>
              <a:t> </a:t>
            </a:r>
            <a:endParaRPr lang="en-US" altLang="en-US" sz="2000" dirty="0" smtClean="0">
              <a:latin typeface="Arial" panose="020B0604020202020204" pitchFamily="34" charset="0"/>
            </a:endParaRPr>
          </a:p>
          <a:p>
            <a:pPr marL="383262" marR="109824" indent="-303135">
              <a:spcBef>
                <a:spcPts val="137"/>
              </a:spcBef>
              <a:buFont typeface="Arial"/>
              <a:buChar char="•"/>
              <a:tabLst>
                <a:tab pos="382701" algn="l"/>
                <a:tab pos="383822" algn="l"/>
              </a:tabLst>
            </a:pPr>
            <a:r>
              <a:rPr lang="en-US" altLang="en-US" sz="2000" dirty="0" smtClean="0">
                <a:latin typeface="Arial" panose="020B0604020202020204" pitchFamily="34" charset="0"/>
              </a:rPr>
              <a:t>Pull </a:t>
            </a:r>
            <a:r>
              <a:rPr lang="en-US" altLang="en-US" sz="2000" dirty="0">
                <a:latin typeface="Arial" panose="020B0604020202020204" pitchFamily="34" charset="0"/>
              </a:rPr>
              <a:t>steadily without twisting until you can ease the tick head straight out of the skin</a:t>
            </a:r>
            <a:r>
              <a:rPr lang="en-US" altLang="en-US" sz="2000" dirty="0" smtClean="0">
                <a:latin typeface="Arial" panose="020B0604020202020204" pitchFamily="34" charset="0"/>
              </a:rPr>
              <a:t>.</a:t>
            </a:r>
            <a:r>
              <a:rPr lang="en-US" altLang="en-US" sz="2000" dirty="0">
                <a:latin typeface="Arial" panose="020B0604020202020204" pitchFamily="34" charset="0"/>
              </a:rPr>
              <a:t> </a:t>
            </a:r>
            <a:endParaRPr lang="en-US" altLang="en-US" sz="2000" dirty="0" smtClean="0">
              <a:latin typeface="Arial" panose="020B0604020202020204" pitchFamily="34" charset="0"/>
            </a:endParaRPr>
          </a:p>
          <a:p>
            <a:pPr marL="383262" marR="109824" indent="-303135">
              <a:spcBef>
                <a:spcPts val="137"/>
              </a:spcBef>
              <a:buFont typeface="Arial"/>
              <a:buChar char="•"/>
              <a:tabLst>
                <a:tab pos="382701" algn="l"/>
                <a:tab pos="383822" algn="l"/>
              </a:tabLst>
            </a:pPr>
            <a:r>
              <a:rPr lang="en-US" altLang="en-US" sz="2000" dirty="0" smtClean="0">
                <a:latin typeface="Arial" panose="020B0604020202020204" pitchFamily="34" charset="0"/>
              </a:rPr>
              <a:t>DO </a:t>
            </a:r>
            <a:r>
              <a:rPr lang="en-US" altLang="en-US" sz="2000" dirty="0">
                <a:latin typeface="Arial" panose="020B0604020202020204" pitchFamily="34" charset="0"/>
              </a:rPr>
              <a:t>NOT squeeze or crush the body of the </a:t>
            </a:r>
            <a:r>
              <a:rPr lang="en-US" altLang="en-US" sz="2000" dirty="0" smtClean="0">
                <a:latin typeface="Arial" panose="020B0604020202020204" pitchFamily="34" charset="0"/>
              </a:rPr>
              <a:t>tick.</a:t>
            </a:r>
          </a:p>
          <a:p>
            <a:pPr marL="383262" marR="109824" indent="-303135">
              <a:spcBef>
                <a:spcPts val="137"/>
              </a:spcBef>
              <a:buFont typeface="Arial"/>
              <a:buChar char="•"/>
              <a:tabLst>
                <a:tab pos="382701" algn="l"/>
                <a:tab pos="383822" algn="l"/>
              </a:tabLst>
            </a:pPr>
            <a:r>
              <a:rPr lang="en-US" altLang="en-US" sz="2000" dirty="0" smtClean="0">
                <a:latin typeface="Arial" panose="020B0604020202020204" pitchFamily="34" charset="0"/>
              </a:rPr>
              <a:t>DO </a:t>
            </a:r>
            <a:r>
              <a:rPr lang="en-US" altLang="en-US" sz="2000" dirty="0">
                <a:latin typeface="Arial" panose="020B0604020202020204" pitchFamily="34" charset="0"/>
              </a:rPr>
              <a:t>NOT apply substances such as petroleum jelly, nail polish, or a lighted match to the tick while it is attached. </a:t>
            </a:r>
          </a:p>
          <a:p>
            <a:pPr marL="383262" marR="109824" indent="-303135">
              <a:spcBef>
                <a:spcPts val="137"/>
              </a:spcBef>
              <a:buFont typeface="Arial"/>
              <a:buChar char="•"/>
              <a:tabLst>
                <a:tab pos="382701" algn="l"/>
                <a:tab pos="383822" algn="l"/>
              </a:tabLst>
            </a:pPr>
            <a:endParaRPr lang="en-US" altLang="en-US" sz="2400" dirty="0">
              <a:latin typeface="Arial" panose="020B0604020202020204" pitchFamily="34" charset="0"/>
            </a:endParaRPr>
          </a:p>
          <a:p>
            <a:endParaRPr lang="en-US" dirty="0"/>
          </a:p>
        </p:txBody>
      </p:sp>
      <p:pic>
        <p:nvPicPr>
          <p:cNvPr id="12" name="Content Placeholder 11"/>
          <p:cNvPicPr>
            <a:picLocks noGrp="1" noChangeAspect="1"/>
          </p:cNvPicPr>
          <p:nvPr>
            <p:ph sz="half" idx="4294967295"/>
          </p:nvPr>
        </p:nvPicPr>
        <p:blipFill>
          <a:blip r:embed="rId2" cstate="print">
            <a:extLst>
              <a:ext uri="{28A0092B-C50C-407E-A947-70E740481C1C}">
                <a14:useLocalDpi xmlns:a14="http://schemas.microsoft.com/office/drawing/2010/main" val="0"/>
              </a:ext>
            </a:extLst>
          </a:blip>
          <a:stretch>
            <a:fillRect/>
          </a:stretch>
        </p:blipFill>
        <p:spPr>
          <a:xfrm>
            <a:off x="4591605" y="1700808"/>
            <a:ext cx="4191000" cy="1973263"/>
          </a:xfr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9531" y="3861048"/>
            <a:ext cx="4188823" cy="1743000"/>
          </a:xfrm>
          <a:prstGeom prst="rect">
            <a:avLst/>
          </a:prstGeom>
        </p:spPr>
      </p:pic>
    </p:spTree>
    <p:extLst>
      <p:ext uri="{BB962C8B-B14F-4D97-AF65-F5344CB8AC3E}">
        <p14:creationId xmlns:p14="http://schemas.microsoft.com/office/powerpoint/2010/main" val="6585071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dirty="0" smtClean="0"/>
              <a:t>Tick Removal Cont.</a:t>
            </a:r>
            <a:endParaRPr lang="en-US" dirty="0"/>
          </a:p>
        </p:txBody>
      </p:sp>
      <p:sp>
        <p:nvSpPr>
          <p:cNvPr id="10" name="Content Placeholder 9"/>
          <p:cNvSpPr>
            <a:spLocks noGrp="1"/>
          </p:cNvSpPr>
          <p:nvPr>
            <p:ph idx="1"/>
          </p:nvPr>
        </p:nvSpPr>
        <p:spPr>
          <a:xfrm>
            <a:off x="467544" y="1557338"/>
            <a:ext cx="4608512" cy="4826000"/>
          </a:xfrm>
        </p:spPr>
        <p:txBody>
          <a:bodyPr>
            <a:normAutofit/>
          </a:bodyPr>
          <a:lstStyle/>
          <a:p>
            <a:r>
              <a:rPr lang="en-US" altLang="en-US" sz="2000" dirty="0" smtClean="0">
                <a:latin typeface="Arial" panose="020B0604020202020204" pitchFamily="34" charset="0"/>
              </a:rPr>
              <a:t>Once </a:t>
            </a:r>
            <a:r>
              <a:rPr lang="en-US" altLang="en-US" sz="2000" dirty="0">
                <a:latin typeface="Arial" panose="020B0604020202020204" pitchFamily="34" charset="0"/>
              </a:rPr>
              <a:t>you have removed the tick, wash the wound site and your hands with soap and water, and apply rubbing alcohol or antiseptic to the </a:t>
            </a:r>
            <a:r>
              <a:rPr lang="en-US" altLang="en-US" sz="2000" dirty="0" smtClean="0">
                <a:latin typeface="Arial" panose="020B0604020202020204" pitchFamily="34" charset="0"/>
              </a:rPr>
              <a:t>site.</a:t>
            </a:r>
          </a:p>
          <a:p>
            <a:r>
              <a:rPr lang="en-US" altLang="en-US" sz="2000" dirty="0" smtClean="0">
                <a:latin typeface="Arial" panose="020B0604020202020204" pitchFamily="34" charset="0"/>
              </a:rPr>
              <a:t>Observe </a:t>
            </a:r>
            <a:r>
              <a:rPr lang="en-US" altLang="en-US" sz="2000" dirty="0">
                <a:latin typeface="Arial" panose="020B0604020202020204" pitchFamily="34" charset="0"/>
              </a:rPr>
              <a:t>the bite </a:t>
            </a:r>
            <a:r>
              <a:rPr lang="en-US" altLang="en-US" sz="2000" dirty="0" smtClean="0">
                <a:latin typeface="Arial" panose="020B0604020202020204" pitchFamily="34" charset="0"/>
              </a:rPr>
              <a:t>over </a:t>
            </a:r>
            <a:r>
              <a:rPr lang="en-US" altLang="en-US" sz="2000" dirty="0">
                <a:latin typeface="Arial" panose="020B0604020202020204" pitchFamily="34" charset="0"/>
              </a:rPr>
              <a:t>the next two weeks for any signs of an expanding red rash or flu-like </a:t>
            </a:r>
            <a:r>
              <a:rPr lang="en-US" altLang="en-US" sz="2000" dirty="0" smtClean="0">
                <a:latin typeface="Arial" panose="020B0604020202020204" pitchFamily="34" charset="0"/>
              </a:rPr>
              <a:t>symptoms (Lyme Disease). </a:t>
            </a:r>
            <a:endParaRPr lang="en-US" altLang="en-US" sz="2000" dirty="0">
              <a:latin typeface="Arial" panose="020B0604020202020204" pitchFamily="34" charset="0"/>
            </a:endParaRPr>
          </a:p>
          <a:p>
            <a:endParaRPr lang="en-US" dirty="0"/>
          </a:p>
        </p:txBody>
      </p:sp>
      <p:pic>
        <p:nvPicPr>
          <p:cNvPr id="13" name="Content Placeholder 12"/>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5181600" y="1557338"/>
            <a:ext cx="3140075" cy="3697287"/>
          </a:xfrm>
        </p:spPr>
      </p:pic>
      <p:sp>
        <p:nvSpPr>
          <p:cNvPr id="15" name="TextBox 14"/>
          <p:cNvSpPr txBox="1"/>
          <p:nvPr/>
        </p:nvSpPr>
        <p:spPr>
          <a:xfrm>
            <a:off x="5189537" y="5284198"/>
            <a:ext cx="3124200" cy="369332"/>
          </a:xfrm>
          <a:prstGeom prst="rect">
            <a:avLst/>
          </a:prstGeom>
          <a:noFill/>
        </p:spPr>
        <p:txBody>
          <a:bodyPr wrap="square" rtlCol="0">
            <a:spAutoFit/>
          </a:bodyPr>
          <a:lstStyle/>
          <a:p>
            <a:pPr algn="ctr"/>
            <a:r>
              <a:rPr lang="en-US" dirty="0" smtClean="0"/>
              <a:t>Lyme Disease Rash</a:t>
            </a:r>
            <a:endParaRPr lang="en-US" dirty="0"/>
          </a:p>
        </p:txBody>
      </p:sp>
    </p:spTree>
    <p:extLst>
      <p:ext uri="{BB962C8B-B14F-4D97-AF65-F5344CB8AC3E}">
        <p14:creationId xmlns:p14="http://schemas.microsoft.com/office/powerpoint/2010/main" val="20986202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Bee Stings</a:t>
            </a:r>
            <a:endParaRPr lang="en-US" dirty="0"/>
          </a:p>
        </p:txBody>
      </p:sp>
      <p:sp>
        <p:nvSpPr>
          <p:cNvPr id="3" name="Content Placeholder 2"/>
          <p:cNvSpPr>
            <a:spLocks noGrp="1"/>
          </p:cNvSpPr>
          <p:nvPr>
            <p:ph idx="1"/>
          </p:nvPr>
        </p:nvSpPr>
        <p:spPr>
          <a:xfrm>
            <a:off x="467544" y="1557338"/>
            <a:ext cx="4032448" cy="4826000"/>
          </a:xfrm>
        </p:spPr>
        <p:txBody>
          <a:bodyPr>
            <a:normAutofit/>
          </a:bodyPr>
          <a:lstStyle/>
          <a:p>
            <a:r>
              <a:rPr lang="en-US" sz="2000" dirty="0" smtClean="0"/>
              <a:t>Honey bees, bumble bees, hornets, wasps, and yellow jackets can all sting. </a:t>
            </a:r>
          </a:p>
          <a:p>
            <a:r>
              <a:rPr lang="en-US" sz="2000" dirty="0" smtClean="0"/>
              <a:t>These stings cause immediate painful red bumps. </a:t>
            </a:r>
          </a:p>
          <a:p>
            <a:r>
              <a:rPr lang="en-US" sz="2000" dirty="0" smtClean="0"/>
              <a:t>While the pain is usually better in 2 hours, the swelling may increase for up to 24 hours. </a:t>
            </a:r>
          </a:p>
          <a:p>
            <a:endParaRPr lang="en-US" sz="2000" dirty="0"/>
          </a:p>
        </p:txBody>
      </p:sp>
      <p:grpSp>
        <p:nvGrpSpPr>
          <p:cNvPr id="8" name="Group 7"/>
          <p:cNvGrpSpPr/>
          <p:nvPr/>
        </p:nvGrpSpPr>
        <p:grpSpPr>
          <a:xfrm>
            <a:off x="4644008" y="1666895"/>
            <a:ext cx="4038600" cy="4606885"/>
            <a:chOff x="4648201" y="1972492"/>
            <a:chExt cx="4038600" cy="4606885"/>
          </a:xfrm>
        </p:grpSpPr>
        <p:pic>
          <p:nvPicPr>
            <p:cNvPr id="6" name="Content Placeholder 8"/>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4648201" y="1972492"/>
              <a:ext cx="4038600" cy="26976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stretch>
              <a:fillRect/>
            </a:stretch>
          </p:blipFill>
          <p:spPr>
            <a:xfrm>
              <a:off x="4648201" y="4678859"/>
              <a:ext cx="4038600" cy="1900518"/>
            </a:xfrm>
            <a:prstGeom prst="rect">
              <a:avLst/>
            </a:prstGeom>
          </p:spPr>
        </p:pic>
      </p:grpSp>
    </p:spTree>
    <p:extLst>
      <p:ext uri="{BB962C8B-B14F-4D97-AF65-F5344CB8AC3E}">
        <p14:creationId xmlns:p14="http://schemas.microsoft.com/office/powerpoint/2010/main" val="1914267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Treatment of stings</a:t>
            </a:r>
            <a:endParaRPr lang="en-US" dirty="0"/>
          </a:p>
        </p:txBody>
      </p:sp>
      <p:sp>
        <p:nvSpPr>
          <p:cNvPr id="3" name="Content Placeholder 2"/>
          <p:cNvSpPr>
            <a:spLocks noGrp="1"/>
          </p:cNvSpPr>
          <p:nvPr>
            <p:ph idx="1"/>
          </p:nvPr>
        </p:nvSpPr>
        <p:spPr>
          <a:xfrm>
            <a:off x="395536" y="1557338"/>
            <a:ext cx="4680520" cy="4535958"/>
          </a:xfrm>
        </p:spPr>
        <p:txBody>
          <a:bodyPr>
            <a:normAutofit/>
          </a:bodyPr>
          <a:lstStyle/>
          <a:p>
            <a:r>
              <a:rPr lang="en-US" sz="2000" dirty="0" smtClean="0"/>
              <a:t>If you see a little black dot in the bite, the stinger is still present (this only occurs with honey bee stings).</a:t>
            </a:r>
          </a:p>
          <a:p>
            <a:r>
              <a:rPr lang="en-US" sz="2000" dirty="0" smtClean="0"/>
              <a:t>Remove it by scraping it off</a:t>
            </a:r>
            <a:r>
              <a:rPr lang="en-US" sz="2000" dirty="0"/>
              <a:t> </a:t>
            </a:r>
            <a:r>
              <a:rPr lang="en-US" sz="2000" dirty="0" smtClean="0"/>
              <a:t>with a credit card or something similar.</a:t>
            </a:r>
          </a:p>
          <a:p>
            <a:r>
              <a:rPr lang="en-US" sz="2000" dirty="0" smtClean="0"/>
              <a:t>For persistent pain, massage with an ice cube for 10 minutes. </a:t>
            </a:r>
          </a:p>
          <a:p>
            <a:r>
              <a:rPr lang="en-US" sz="2000" dirty="0" smtClean="0"/>
              <a:t>Give acetaminophen immediately for relief of pain and burning. </a:t>
            </a:r>
          </a:p>
          <a:p>
            <a:r>
              <a:rPr lang="en-US" sz="2000" dirty="0" smtClean="0"/>
              <a:t>For itching, apply hydrocortisone cream.</a:t>
            </a:r>
            <a:endParaRPr lang="en-US" sz="2000" dirty="0"/>
          </a:p>
        </p:txBody>
      </p:sp>
      <p:pic>
        <p:nvPicPr>
          <p:cNvPr id="14" name="Content Placeholder 13"/>
          <p:cNvPicPr>
            <a:picLocks noGrp="1" noChangeAspect="1"/>
          </p:cNvPicPr>
          <p:nvPr>
            <p:ph sz="half" idx="4294967295"/>
          </p:nvPr>
        </p:nvPicPr>
        <p:blipFill rotWithShape="1">
          <a:blip r:embed="rId2">
            <a:extLst>
              <a:ext uri="{28A0092B-C50C-407E-A947-70E740481C1C}">
                <a14:useLocalDpi xmlns:a14="http://schemas.microsoft.com/office/drawing/2010/main" val="0"/>
              </a:ext>
            </a:extLst>
          </a:blip>
          <a:srcRect l="3774" r="3774"/>
          <a:stretch/>
        </p:blipFill>
        <p:spPr>
          <a:xfrm>
            <a:off x="5076056" y="1700808"/>
            <a:ext cx="3925887" cy="3184525"/>
          </a:xfrm>
          <a:prstGeom prst="rect">
            <a:avLst/>
          </a:prstGeom>
        </p:spPr>
      </p:pic>
    </p:spTree>
    <p:extLst>
      <p:ext uri="{BB962C8B-B14F-4D97-AF65-F5344CB8AC3E}">
        <p14:creationId xmlns:p14="http://schemas.microsoft.com/office/powerpoint/2010/main" val="2406178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Symptoms of Allergic Reactions</a:t>
            </a:r>
          </a:p>
        </p:txBody>
      </p:sp>
      <p:sp>
        <p:nvSpPr>
          <p:cNvPr id="3" name="Content Placeholder 2"/>
          <p:cNvSpPr>
            <a:spLocks noGrp="1"/>
          </p:cNvSpPr>
          <p:nvPr>
            <p:ph sz="half" idx="1"/>
          </p:nvPr>
        </p:nvSpPr>
        <p:spPr>
          <a:xfrm>
            <a:off x="323528" y="1557338"/>
            <a:ext cx="4597722" cy="4826000"/>
          </a:xfrm>
        </p:spPr>
        <p:txBody>
          <a:bodyPr/>
          <a:lstStyle/>
          <a:p>
            <a:pPr>
              <a:buFont typeface="Arial" panose="020B0604020202020204" pitchFamily="34" charset="0"/>
              <a:buChar char="•"/>
            </a:pPr>
            <a:r>
              <a:rPr lang="en-US" sz="2000" dirty="0">
                <a:latin typeface="Arial" panose="020B0604020202020204" pitchFamily="34" charset="0"/>
                <a:cs typeface="Arial" panose="020B0604020202020204" pitchFamily="34" charset="0"/>
              </a:rPr>
              <a:t>Difficulty breathing, </a:t>
            </a:r>
            <a:r>
              <a:rPr lang="en-US" sz="2000" dirty="0" smtClean="0">
                <a:latin typeface="Arial" panose="020B0604020202020204" pitchFamily="34" charset="0"/>
                <a:cs typeface="Arial" panose="020B0604020202020204" pitchFamily="34" charset="0"/>
              </a:rPr>
              <a:t>wheezing</a:t>
            </a:r>
            <a:r>
              <a:rPr lang="en-US" sz="2000" dirty="0">
                <a:latin typeface="Arial" panose="020B0604020202020204" pitchFamily="34" charset="0"/>
                <a:cs typeface="Arial" panose="020B0604020202020204" pitchFamily="34" charset="0"/>
              </a:rPr>
              <a:t>.</a:t>
            </a:r>
          </a:p>
          <a:p>
            <a:pPr>
              <a:buFont typeface="Arial" panose="020B0604020202020204" pitchFamily="34" charset="0"/>
              <a:buChar char="•"/>
            </a:pPr>
            <a:r>
              <a:rPr lang="en-US" sz="2000" dirty="0">
                <a:latin typeface="Arial" panose="020B0604020202020204" pitchFamily="34" charset="0"/>
                <a:cs typeface="Arial" panose="020B0604020202020204" pitchFamily="34" charset="0"/>
              </a:rPr>
              <a:t>Tightness in throat or </a:t>
            </a:r>
            <a:r>
              <a:rPr lang="en-US" sz="2000" dirty="0" smtClean="0">
                <a:latin typeface="Arial" panose="020B0604020202020204" pitchFamily="34" charset="0"/>
                <a:cs typeface="Arial" panose="020B0604020202020204" pitchFamily="34" charset="0"/>
              </a:rPr>
              <a:t>chest</a:t>
            </a:r>
            <a:r>
              <a:rPr lang="en-US" sz="2000" dirty="0">
                <a:latin typeface="Arial" panose="020B0604020202020204" pitchFamily="34" charset="0"/>
                <a:cs typeface="Arial" panose="020B0604020202020204" pitchFamily="34" charset="0"/>
              </a:rPr>
              <a:t>.</a:t>
            </a:r>
          </a:p>
          <a:p>
            <a:pPr>
              <a:buFont typeface="Arial" panose="020B0604020202020204" pitchFamily="34" charset="0"/>
              <a:buChar char="•"/>
            </a:pPr>
            <a:r>
              <a:rPr lang="en-US" sz="2000" dirty="0">
                <a:latin typeface="Arial" panose="020B0604020202020204" pitchFamily="34" charset="0"/>
                <a:cs typeface="Arial" panose="020B0604020202020204" pitchFamily="34" charset="0"/>
              </a:rPr>
              <a:t>Swelling of the face and neck, puffy eyes.</a:t>
            </a:r>
          </a:p>
          <a:p>
            <a:endParaRPr lang="en-US"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918132" y="1588770"/>
            <a:ext cx="3746500" cy="2107406"/>
          </a:xfrm>
          <a:prstGeom prst="rect">
            <a:avLst/>
          </a:prstGeom>
        </p:spPr>
      </p:pic>
    </p:spTree>
    <p:extLst>
      <p:ext uri="{BB962C8B-B14F-4D97-AF65-F5344CB8AC3E}">
        <p14:creationId xmlns:p14="http://schemas.microsoft.com/office/powerpoint/2010/main" val="12688438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pc="-199" dirty="0"/>
              <a:t>First Aid for Anaphylaxis </a:t>
            </a:r>
            <a:br>
              <a:rPr lang="en-US" spc="-199" dirty="0"/>
            </a:br>
            <a:r>
              <a:rPr lang="en-US" spc="-199" dirty="0"/>
              <a:t>(Severe Allergic </a:t>
            </a:r>
            <a:r>
              <a:rPr lang="en-US" spc="-185" dirty="0"/>
              <a:t>Reactions)</a:t>
            </a:r>
            <a:endParaRPr lang="en-US" dirty="0"/>
          </a:p>
        </p:txBody>
      </p:sp>
      <p:sp>
        <p:nvSpPr>
          <p:cNvPr id="3" name="Content Placeholder 2"/>
          <p:cNvSpPr>
            <a:spLocks noGrp="1"/>
          </p:cNvSpPr>
          <p:nvPr>
            <p:ph idx="1"/>
          </p:nvPr>
        </p:nvSpPr>
        <p:spPr>
          <a:xfrm>
            <a:off x="467544" y="1557338"/>
            <a:ext cx="4824536" cy="4826000"/>
          </a:xfrm>
        </p:spPr>
        <p:txBody>
          <a:bodyPr/>
          <a:lstStyle/>
          <a:p>
            <a:pPr>
              <a:buFont typeface="Arial" panose="020B0604020202020204" pitchFamily="34" charset="0"/>
              <a:buChar char="•"/>
            </a:pPr>
            <a:r>
              <a:rPr lang="en-US" sz="2000" dirty="0">
                <a:latin typeface="Arial" panose="020B0604020202020204" pitchFamily="34" charset="0"/>
                <a:cs typeface="Arial" panose="020B0604020202020204" pitchFamily="34" charset="0"/>
              </a:rPr>
              <a:t>Call 911.</a:t>
            </a:r>
          </a:p>
          <a:p>
            <a:pPr>
              <a:buFont typeface="Arial" panose="020B0604020202020204" pitchFamily="34" charset="0"/>
              <a:buChar char="•"/>
            </a:pPr>
            <a:r>
              <a:rPr lang="en-US" sz="2000" dirty="0">
                <a:latin typeface="Arial" panose="020B0604020202020204" pitchFamily="34" charset="0"/>
                <a:cs typeface="Arial" panose="020B0604020202020204" pitchFamily="34" charset="0"/>
              </a:rPr>
              <a:t>Lay person flat – do not </a:t>
            </a:r>
            <a:r>
              <a:rPr lang="en-US" sz="2000" dirty="0" smtClean="0">
                <a:latin typeface="Arial" panose="020B0604020202020204" pitchFamily="34" charset="0"/>
                <a:cs typeface="Arial" panose="020B0604020202020204" pitchFamily="34" charset="0"/>
              </a:rPr>
              <a:t>allow </a:t>
            </a:r>
            <a:r>
              <a:rPr lang="en-US" sz="2000" dirty="0">
                <a:latin typeface="Arial" panose="020B0604020202020204" pitchFamily="34" charset="0"/>
                <a:cs typeface="Arial" panose="020B0604020202020204" pitchFamily="34" charset="0"/>
              </a:rPr>
              <a:t>them to stand or walk.</a:t>
            </a:r>
          </a:p>
          <a:p>
            <a:pPr marL="1085850" lvl="1" indent="-342900">
              <a:buFont typeface="Arial" panose="020B0604020202020204" pitchFamily="34" charset="0"/>
              <a:buChar char="•"/>
            </a:pPr>
            <a:r>
              <a:rPr lang="en-US" sz="2000" b="0" dirty="0">
                <a:latin typeface="Arial" panose="020B0604020202020204" pitchFamily="34" charset="0"/>
                <a:cs typeface="Arial" panose="020B0604020202020204" pitchFamily="34" charset="0"/>
              </a:rPr>
              <a:t>If unconscious, place in </a:t>
            </a:r>
            <a:r>
              <a:rPr lang="en-US" sz="2000" b="0" dirty="0" smtClean="0">
                <a:latin typeface="Arial" panose="020B0604020202020204" pitchFamily="34" charset="0"/>
                <a:cs typeface="Arial" panose="020B0604020202020204" pitchFamily="34" charset="0"/>
              </a:rPr>
              <a:t>recovery </a:t>
            </a:r>
            <a:r>
              <a:rPr lang="en-US" sz="2000" b="0" dirty="0">
                <a:latin typeface="Arial" panose="020B0604020202020204" pitchFamily="34" charset="0"/>
                <a:cs typeface="Arial" panose="020B0604020202020204" pitchFamily="34" charset="0"/>
              </a:rPr>
              <a:t>position.</a:t>
            </a:r>
          </a:p>
          <a:p>
            <a:pPr marL="1085850" lvl="1" indent="-342900">
              <a:buFont typeface="Arial" panose="020B0604020202020204" pitchFamily="34" charset="0"/>
              <a:buChar char="•"/>
            </a:pPr>
            <a:r>
              <a:rPr lang="en-US" sz="2000" b="0" dirty="0">
                <a:latin typeface="Arial" panose="020B0604020202020204" pitchFamily="34" charset="0"/>
                <a:cs typeface="Arial" panose="020B0604020202020204" pitchFamily="34" charset="0"/>
              </a:rPr>
              <a:t>If breathing is difficult allow them to sit up.</a:t>
            </a:r>
          </a:p>
          <a:p>
            <a:pPr>
              <a:buFont typeface="Arial" panose="020B0604020202020204" pitchFamily="34" charset="0"/>
              <a:buChar char="•"/>
            </a:pPr>
            <a:r>
              <a:rPr lang="en-US" sz="2000" dirty="0">
                <a:latin typeface="Arial" panose="020B0604020202020204" pitchFamily="34" charset="0"/>
                <a:cs typeface="Arial" panose="020B0604020202020204" pitchFamily="34" charset="0"/>
              </a:rPr>
              <a:t>Give adrenaline </a:t>
            </a:r>
            <a:r>
              <a:rPr lang="en-US" sz="2000" dirty="0" err="1">
                <a:latin typeface="Arial" panose="020B0604020202020204" pitchFamily="34" charset="0"/>
                <a:cs typeface="Arial" panose="020B0604020202020204" pitchFamily="34" charset="0"/>
              </a:rPr>
              <a:t>autoinjector</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EpiPen</a:t>
            </a:r>
            <a:r>
              <a:rPr lang="en-US" sz="2000" dirty="0">
                <a:latin typeface="Arial" panose="020B0604020202020204" pitchFamily="34" charset="0"/>
                <a:cs typeface="Arial" panose="020B0604020202020204" pitchFamily="34" charset="0"/>
              </a:rPr>
              <a:t>).</a:t>
            </a:r>
          </a:p>
          <a:p>
            <a:pPr>
              <a:buFont typeface="Arial" panose="020B0604020202020204" pitchFamily="34" charset="0"/>
              <a:buChar char="•"/>
            </a:pPr>
            <a:r>
              <a:rPr lang="en-US" sz="2000" dirty="0">
                <a:latin typeface="Arial" panose="020B0604020202020204" pitchFamily="34" charset="0"/>
                <a:cs typeface="Arial" panose="020B0604020202020204" pitchFamily="34" charset="0"/>
              </a:rPr>
              <a:t>Monitor the victim’s </a:t>
            </a:r>
            <a:r>
              <a:rPr lang="en-US" sz="2000" dirty="0" smtClean="0">
                <a:latin typeface="Arial" panose="020B0604020202020204" pitchFamily="34" charset="0"/>
                <a:cs typeface="Arial" panose="020B0604020202020204" pitchFamily="34" charset="0"/>
              </a:rPr>
              <a:t>breathing </a:t>
            </a:r>
            <a:r>
              <a:rPr lang="en-US" sz="2000" dirty="0">
                <a:latin typeface="Arial" panose="020B0604020202020204" pitchFamily="34" charset="0"/>
                <a:cs typeface="Arial" panose="020B0604020202020204" pitchFamily="34" charset="0"/>
              </a:rPr>
              <a:t>and be prepared </a:t>
            </a:r>
            <a:r>
              <a:rPr lang="en-US" sz="2000" dirty="0" smtClean="0">
                <a:latin typeface="Arial" panose="020B0604020202020204" pitchFamily="34" charset="0"/>
                <a:cs typeface="Arial" panose="020B0604020202020204" pitchFamily="34" charset="0"/>
              </a:rPr>
              <a:t>to </a:t>
            </a:r>
            <a:r>
              <a:rPr lang="en-US" sz="2000" dirty="0">
                <a:latin typeface="Arial" panose="020B0604020202020204" pitchFamily="34" charset="0"/>
                <a:cs typeface="Arial" panose="020B0604020202020204" pitchFamily="34" charset="0"/>
              </a:rPr>
              <a:t>give CPR</a:t>
            </a:r>
            <a:r>
              <a:rPr lang="en-US" sz="2000" dirty="0" smtClean="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pic>
        <p:nvPicPr>
          <p:cNvPr id="5" name="Content Placeholder 4"/>
          <p:cNvPicPr>
            <a:picLocks noGrp="1" noChangeAspect="1"/>
          </p:cNvPicPr>
          <p:nvPr>
            <p:ph sz="half" idx="4294967295"/>
          </p:nvPr>
        </p:nvPicPr>
        <p:blipFill>
          <a:blip r:embed="rId2"/>
          <a:stretch>
            <a:fillRect/>
          </a:stretch>
        </p:blipFill>
        <p:spPr>
          <a:xfrm>
            <a:off x="5292080" y="1556334"/>
            <a:ext cx="3746500" cy="2495550"/>
          </a:xfrm>
          <a:prstGeom prst="rect">
            <a:avLst/>
          </a:prstGeom>
        </p:spPr>
      </p:pic>
      <p:pic>
        <p:nvPicPr>
          <p:cNvPr id="6" name="Picture 5"/>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08104" y="3970338"/>
            <a:ext cx="3061153" cy="2663203"/>
          </a:xfrm>
          <a:prstGeom prst="rect">
            <a:avLst/>
          </a:prstGeom>
        </p:spPr>
      </p:pic>
    </p:spTree>
    <p:extLst>
      <p:ext uri="{BB962C8B-B14F-4D97-AF65-F5344CB8AC3E}">
        <p14:creationId xmlns:p14="http://schemas.microsoft.com/office/powerpoint/2010/main" val="31678818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pc="-199" dirty="0"/>
              <a:t>First Aid for Anaphylaxis </a:t>
            </a:r>
            <a:br>
              <a:rPr lang="en-US" spc="-199" dirty="0"/>
            </a:br>
            <a:r>
              <a:rPr lang="en-US" spc="-199" dirty="0"/>
              <a:t>(Severe Allergic </a:t>
            </a:r>
            <a:r>
              <a:rPr lang="en-US" spc="-185" dirty="0"/>
              <a:t>Reactions)</a:t>
            </a:r>
            <a:endParaRPr lang="en-US" dirty="0"/>
          </a:p>
        </p:txBody>
      </p:sp>
      <p:sp>
        <p:nvSpPr>
          <p:cNvPr id="3" name="Content Placeholder 2"/>
          <p:cNvSpPr>
            <a:spLocks noGrp="1"/>
          </p:cNvSpPr>
          <p:nvPr>
            <p:ph sz="half" idx="1"/>
          </p:nvPr>
        </p:nvSpPr>
        <p:spPr>
          <a:xfrm>
            <a:off x="395536" y="1557338"/>
            <a:ext cx="5112568" cy="1943670"/>
          </a:xfrm>
        </p:spPr>
        <p:txBody>
          <a:bodyPr/>
          <a:lstStyle/>
          <a:p>
            <a:pPr>
              <a:buFont typeface="Arial" panose="020B0604020202020204" pitchFamily="34" charset="0"/>
              <a:buChar char="•"/>
            </a:pPr>
            <a:r>
              <a:rPr lang="en-US" sz="2000" dirty="0">
                <a:latin typeface="Arial" panose="020B0604020202020204" pitchFamily="34" charset="0"/>
                <a:cs typeface="Arial" panose="020B0604020202020204" pitchFamily="34" charset="0"/>
              </a:rPr>
              <a:t>Emergency Epinephrine Kit (</a:t>
            </a:r>
            <a:r>
              <a:rPr lang="en-US" sz="2000" dirty="0" err="1">
                <a:latin typeface="Arial" panose="020B0604020202020204" pitchFamily="34" charset="0"/>
                <a:cs typeface="Arial" panose="020B0604020202020204" pitchFamily="34" charset="0"/>
              </a:rPr>
              <a:t>EpiPen</a:t>
            </a:r>
            <a:r>
              <a:rPr lang="en-US" sz="2000" dirty="0">
                <a:latin typeface="Arial" panose="020B0604020202020204" pitchFamily="34" charset="0"/>
                <a:cs typeface="Arial" panose="020B0604020202020204" pitchFamily="34" charset="0"/>
              </a:rPr>
              <a:t>)</a:t>
            </a:r>
          </a:p>
          <a:p>
            <a:pPr>
              <a:buFont typeface="Arial" panose="020B0604020202020204" pitchFamily="34" charset="0"/>
              <a:buChar char="•"/>
            </a:pPr>
            <a:r>
              <a:rPr lang="en-US" sz="2000" dirty="0">
                <a:latin typeface="Arial" panose="020B0604020202020204" pitchFamily="34" charset="0"/>
                <a:cs typeface="Arial" panose="020B0604020202020204" pitchFamily="34" charset="0"/>
              </a:rPr>
              <a:t>May be carried by people with severe allergies.</a:t>
            </a:r>
          </a:p>
          <a:p>
            <a:pPr>
              <a:buFont typeface="Arial" panose="020B0604020202020204" pitchFamily="34" charset="0"/>
              <a:buChar char="•"/>
            </a:pPr>
            <a:r>
              <a:rPr lang="en-US" sz="2000" dirty="0">
                <a:latin typeface="Arial" panose="020B0604020202020204" pitchFamily="34" charset="0"/>
                <a:cs typeface="Arial" panose="020B0604020202020204" pitchFamily="34" charset="0"/>
              </a:rPr>
              <a:t>Help the victim open and use the kit  as needed.</a:t>
            </a:r>
          </a:p>
          <a:p>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724128" y="1557338"/>
            <a:ext cx="2857500" cy="3352800"/>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548" r="3176"/>
          <a:stretch/>
        </p:blipFill>
        <p:spPr>
          <a:xfrm>
            <a:off x="395536" y="3717032"/>
            <a:ext cx="4713558" cy="2810776"/>
          </a:xfrm>
          <a:prstGeom prst="rect">
            <a:avLst/>
          </a:prstGeom>
        </p:spPr>
      </p:pic>
    </p:spTree>
    <p:extLst>
      <p:ext uri="{BB962C8B-B14F-4D97-AF65-F5344CB8AC3E}">
        <p14:creationId xmlns:p14="http://schemas.microsoft.com/office/powerpoint/2010/main" val="40968748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Dehydration</a:t>
            </a:r>
            <a:endParaRPr lang="en-US" dirty="0"/>
          </a:p>
        </p:txBody>
      </p:sp>
      <p:sp>
        <p:nvSpPr>
          <p:cNvPr id="7" name="Content Placeholder 3"/>
          <p:cNvSpPr>
            <a:spLocks noGrp="1"/>
          </p:cNvSpPr>
          <p:nvPr>
            <p:ph sz="half" idx="1"/>
          </p:nvPr>
        </p:nvSpPr>
        <p:spPr>
          <a:xfrm>
            <a:off x="4710064" y="1628800"/>
            <a:ext cx="3744912" cy="4826000"/>
          </a:xfrm>
        </p:spPr>
        <p:txBody>
          <a:bodyPr/>
          <a:lstStyle/>
          <a:p>
            <a:pPr marL="342900" indent="-342900">
              <a:buFont typeface="Arial" panose="020B0604020202020204" pitchFamily="34" charset="0"/>
              <a:buChar char="•"/>
            </a:pPr>
            <a:r>
              <a:rPr lang="en-US" sz="2000" dirty="0" smtClean="0">
                <a:solidFill>
                  <a:schemeClr val="tx1"/>
                </a:solidFill>
                <a:cs typeface="Arial" panose="020B0604020202020204" pitchFamily="34" charset="0"/>
              </a:rPr>
              <a:t>Treatment:</a:t>
            </a:r>
          </a:p>
          <a:p>
            <a:pPr marL="1085850" lvl="1" indent="-342900">
              <a:buFont typeface="Arial" panose="020B0604020202020204" pitchFamily="34" charset="0"/>
              <a:buChar char="•"/>
            </a:pPr>
            <a:r>
              <a:rPr lang="en-US" sz="1600" b="0" dirty="0" smtClean="0">
                <a:solidFill>
                  <a:schemeClr val="tx1"/>
                </a:solidFill>
                <a:cs typeface="Arial" panose="020B0604020202020204" pitchFamily="34" charset="0"/>
              </a:rPr>
              <a:t>Drink fluids (water, Gatorade).</a:t>
            </a:r>
          </a:p>
          <a:p>
            <a:pPr marL="1085850" lvl="1" indent="-342900">
              <a:buFont typeface="Arial" panose="020B0604020202020204" pitchFamily="34" charset="0"/>
              <a:buChar char="•"/>
            </a:pPr>
            <a:r>
              <a:rPr lang="en-US" sz="1600" b="0" dirty="0" smtClean="0">
                <a:cs typeface="Arial" panose="020B0604020202020204" pitchFamily="34" charset="0"/>
              </a:rPr>
              <a:t>Avoid physical activity.</a:t>
            </a:r>
          </a:p>
          <a:p>
            <a:pPr marL="1085850" lvl="1" indent="-342900">
              <a:buFont typeface="Arial" panose="020B0604020202020204" pitchFamily="34" charset="0"/>
              <a:buChar char="•"/>
            </a:pPr>
            <a:r>
              <a:rPr lang="en-US" sz="1600" b="0" dirty="0" smtClean="0">
                <a:solidFill>
                  <a:schemeClr val="tx1"/>
                </a:solidFill>
                <a:cs typeface="Arial" panose="020B0604020202020204" pitchFamily="34" charset="0"/>
              </a:rPr>
              <a:t>Get inside air conditioned or cool area.</a:t>
            </a:r>
          </a:p>
        </p:txBody>
      </p:sp>
      <p:sp>
        <p:nvSpPr>
          <p:cNvPr id="4" name="Content Placeholder 3"/>
          <p:cNvSpPr>
            <a:spLocks noGrp="1"/>
          </p:cNvSpPr>
          <p:nvPr>
            <p:ph sz="half" idx="2"/>
          </p:nvPr>
        </p:nvSpPr>
        <p:spPr>
          <a:xfrm>
            <a:off x="539552" y="1628800"/>
            <a:ext cx="3746500" cy="4826000"/>
          </a:xfrm>
        </p:spPr>
        <p:txBody>
          <a:bodyPr/>
          <a:lstStyle/>
          <a:p>
            <a:pPr marL="342900" indent="-342900">
              <a:buFont typeface="Arial" panose="020B0604020202020204" pitchFamily="34" charset="0"/>
              <a:buChar char="•"/>
            </a:pPr>
            <a:r>
              <a:rPr lang="en-US" sz="2000" dirty="0" smtClean="0">
                <a:solidFill>
                  <a:schemeClr val="tx1"/>
                </a:solidFill>
                <a:cs typeface="Arial" panose="020B0604020202020204" pitchFamily="34" charset="0"/>
              </a:rPr>
              <a:t>When the body puts out     more liquid than it is taking in.</a:t>
            </a:r>
          </a:p>
          <a:p>
            <a:pPr marL="342900" indent="-342900">
              <a:buFont typeface="Arial" panose="020B0604020202020204" pitchFamily="34" charset="0"/>
              <a:buChar char="•"/>
            </a:pPr>
            <a:r>
              <a:rPr lang="en-US" sz="2000" dirty="0" smtClean="0">
                <a:solidFill>
                  <a:schemeClr val="tx1"/>
                </a:solidFill>
                <a:cs typeface="Arial" panose="020B0604020202020204" pitchFamily="34" charset="0"/>
              </a:rPr>
              <a:t>Ways we lose fluids:</a:t>
            </a:r>
          </a:p>
          <a:p>
            <a:pPr marL="1085850" lvl="1" indent="-342900">
              <a:buFont typeface="Arial" panose="020B0604020202020204" pitchFamily="34" charset="0"/>
              <a:buChar char="•"/>
            </a:pPr>
            <a:r>
              <a:rPr lang="en-US" sz="1600" b="0" dirty="0" smtClean="0">
                <a:solidFill>
                  <a:schemeClr val="tx1"/>
                </a:solidFill>
                <a:cs typeface="Arial" panose="020B0604020202020204" pitchFamily="34" charset="0"/>
              </a:rPr>
              <a:t>Sweating.</a:t>
            </a:r>
          </a:p>
          <a:p>
            <a:pPr marL="1085850" lvl="1" indent="-342900">
              <a:buFont typeface="Arial" panose="020B0604020202020204" pitchFamily="34" charset="0"/>
              <a:buChar char="•"/>
            </a:pPr>
            <a:r>
              <a:rPr lang="en-US" sz="1600" b="0" dirty="0" smtClean="0">
                <a:solidFill>
                  <a:schemeClr val="tx1"/>
                </a:solidFill>
                <a:cs typeface="Arial" panose="020B0604020202020204" pitchFamily="34" charset="0"/>
              </a:rPr>
              <a:t>Urination.</a:t>
            </a:r>
          </a:p>
          <a:p>
            <a:pPr marL="1085850" lvl="1" indent="-342900">
              <a:buFont typeface="Arial" panose="020B0604020202020204" pitchFamily="34" charset="0"/>
              <a:buChar char="•"/>
            </a:pPr>
            <a:r>
              <a:rPr lang="en-US" sz="1600" b="0" dirty="0" smtClean="0">
                <a:solidFill>
                  <a:schemeClr val="tx1"/>
                </a:solidFill>
                <a:cs typeface="Arial" panose="020B0604020202020204" pitchFamily="34" charset="0"/>
              </a:rPr>
              <a:t>Vomiting.</a:t>
            </a:r>
          </a:p>
          <a:p>
            <a:pPr marL="342900" indent="-342900">
              <a:buFont typeface="Arial" panose="020B0604020202020204" pitchFamily="34" charset="0"/>
              <a:buChar char="•"/>
            </a:pPr>
            <a:r>
              <a:rPr lang="en-US" sz="2000" dirty="0" smtClean="0">
                <a:solidFill>
                  <a:schemeClr val="tx1"/>
                </a:solidFill>
                <a:cs typeface="Arial" panose="020B0604020202020204" pitchFamily="34" charset="0"/>
              </a:rPr>
              <a:t>Signs of dehydration:</a:t>
            </a:r>
          </a:p>
          <a:p>
            <a:pPr marL="1085850" lvl="1" indent="-342900">
              <a:buFont typeface="Arial" panose="020B0604020202020204" pitchFamily="34" charset="0"/>
              <a:buChar char="•"/>
            </a:pPr>
            <a:r>
              <a:rPr lang="en-US" sz="1600" b="0" dirty="0" smtClean="0">
                <a:solidFill>
                  <a:schemeClr val="tx1"/>
                </a:solidFill>
                <a:cs typeface="Arial" panose="020B0604020202020204" pitchFamily="34" charset="0"/>
              </a:rPr>
              <a:t>Thirst.</a:t>
            </a:r>
          </a:p>
          <a:p>
            <a:pPr marL="1085850" lvl="1" indent="-342900">
              <a:buFont typeface="Arial" panose="020B0604020202020204" pitchFamily="34" charset="0"/>
              <a:buChar char="•"/>
            </a:pPr>
            <a:r>
              <a:rPr lang="en-US" sz="1600" b="0" dirty="0" smtClean="0">
                <a:solidFill>
                  <a:schemeClr val="tx1"/>
                </a:solidFill>
                <a:cs typeface="Arial" panose="020B0604020202020204" pitchFamily="34" charset="0"/>
              </a:rPr>
              <a:t>Yellow or dark urine.</a:t>
            </a:r>
          </a:p>
          <a:p>
            <a:pPr marL="1085850" lvl="1" indent="-342900">
              <a:buFont typeface="Arial" panose="020B0604020202020204" pitchFamily="34" charset="0"/>
              <a:buChar char="•"/>
            </a:pPr>
            <a:r>
              <a:rPr lang="en-US" sz="1600" b="0" dirty="0" smtClean="0">
                <a:solidFill>
                  <a:schemeClr val="tx1"/>
                </a:solidFill>
                <a:cs typeface="Arial" panose="020B0604020202020204" pitchFamily="34" charset="0"/>
              </a:rPr>
              <a:t>Dry mouth.</a:t>
            </a:r>
          </a:p>
          <a:p>
            <a:pPr marL="1085850" lvl="1" indent="-342900">
              <a:buFont typeface="Arial" panose="020B0604020202020204" pitchFamily="34" charset="0"/>
              <a:buChar char="•"/>
            </a:pPr>
            <a:r>
              <a:rPr lang="en-US" sz="1600" b="0" dirty="0" smtClean="0">
                <a:solidFill>
                  <a:schemeClr val="tx1"/>
                </a:solidFill>
                <a:cs typeface="Arial" panose="020B0604020202020204" pitchFamily="34" charset="0"/>
              </a:rPr>
              <a:t>Lightheadedness.</a:t>
            </a:r>
          </a:p>
          <a:p>
            <a:pPr marL="1085850" lvl="1" indent="-342900">
              <a:buFont typeface="Arial" panose="020B0604020202020204" pitchFamily="34" charset="0"/>
              <a:buChar char="•"/>
            </a:pPr>
            <a:r>
              <a:rPr lang="en-US" sz="1600" b="0" dirty="0" smtClean="0">
                <a:solidFill>
                  <a:schemeClr val="tx1"/>
                </a:solidFill>
                <a:cs typeface="Arial" panose="020B0604020202020204" pitchFamily="34" charset="0"/>
              </a:rPr>
              <a:t>Nausea and vomiting.</a:t>
            </a:r>
          </a:p>
          <a:p>
            <a:pPr marL="1085850" lvl="1" indent="-342900">
              <a:buFont typeface="Arial" panose="020B0604020202020204" pitchFamily="34" charset="0"/>
              <a:buChar char="•"/>
            </a:pPr>
            <a:r>
              <a:rPr lang="en-US" sz="1600" b="0" dirty="0" smtClean="0">
                <a:solidFill>
                  <a:schemeClr val="tx1"/>
                </a:solidFill>
                <a:cs typeface="Arial" panose="020B0604020202020204" pitchFamily="34" charset="0"/>
              </a:rPr>
              <a:t>Dry skin.</a:t>
            </a:r>
          </a:p>
          <a:p>
            <a:pPr marL="1085850" lvl="1" indent="-342900">
              <a:buFont typeface="Arial" panose="020B0604020202020204" pitchFamily="34" charset="0"/>
              <a:buChar char="•"/>
            </a:pPr>
            <a:r>
              <a:rPr lang="en-US" sz="1600" b="0" dirty="0" smtClean="0">
                <a:solidFill>
                  <a:schemeClr val="tx1"/>
                </a:solidFill>
                <a:cs typeface="Arial" panose="020B0604020202020204" pitchFamily="34" charset="0"/>
              </a:rPr>
              <a:t>Cease sweating.</a:t>
            </a:r>
            <a:endParaRPr lang="en-US" sz="1600" b="0" dirty="0">
              <a:solidFill>
                <a:schemeClr val="tx1"/>
              </a:solidFill>
              <a:cs typeface="Arial" panose="020B0604020202020204" pitchFamily="34"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0064" y="3717032"/>
            <a:ext cx="3528392" cy="2340500"/>
          </a:xfrm>
          <a:prstGeom prst="rect">
            <a:avLst/>
          </a:prstGeom>
        </p:spPr>
      </p:pic>
    </p:spTree>
    <p:extLst>
      <p:ext uri="{BB962C8B-B14F-4D97-AF65-F5344CB8AC3E}">
        <p14:creationId xmlns:p14="http://schemas.microsoft.com/office/powerpoint/2010/main" val="3447021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979712" y="260350"/>
            <a:ext cx="6984901" cy="649288"/>
          </a:xfrm>
        </p:spPr>
        <p:txBody>
          <a:bodyPr/>
          <a:lstStyle/>
          <a:p>
            <a:r>
              <a:rPr lang="en-US" sz="2800" b="0" dirty="0" smtClean="0">
                <a:solidFill>
                  <a:schemeClr val="tx1"/>
                </a:solidFill>
                <a:latin typeface="Tahoma" charset="0"/>
              </a:rPr>
              <a:t>Gardening Merit Badge Requirements</a:t>
            </a:r>
            <a:endParaRPr lang="uk-UA" sz="2800" b="0" dirty="0">
              <a:solidFill>
                <a:schemeClr val="tx1"/>
              </a:solidFill>
              <a:latin typeface="Tahoma" charset="0"/>
            </a:endParaRPr>
          </a:p>
        </p:txBody>
      </p:sp>
      <p:sp>
        <p:nvSpPr>
          <p:cNvPr id="36867" name="Rectangle 3"/>
          <p:cNvSpPr>
            <a:spLocks noGrp="1" noChangeArrowheads="1"/>
          </p:cNvSpPr>
          <p:nvPr>
            <p:ph type="body" idx="1"/>
          </p:nvPr>
        </p:nvSpPr>
        <p:spPr>
          <a:xfrm>
            <a:off x="1979712" y="1051720"/>
            <a:ext cx="6696744" cy="5473624"/>
          </a:xfrm>
        </p:spPr>
        <p:txBody>
          <a:bodyPr/>
          <a:lstStyle/>
          <a:p>
            <a:pPr>
              <a:buFont typeface="+mj-lt"/>
              <a:buAutoNum type="arabicPeriod" startAt="4"/>
            </a:pPr>
            <a:r>
              <a:rPr lang="en-US" sz="1800" dirty="0"/>
              <a:t>Test 100 garden seeds for germination. Determine the percentage of seeds that germinate. Explain why you think some did not germinate.</a:t>
            </a:r>
          </a:p>
          <a:p>
            <a:pPr>
              <a:buFont typeface="+mj-lt"/>
              <a:buAutoNum type="arabicPeriod" startAt="4"/>
            </a:pPr>
            <a:r>
              <a:rPr lang="en-US" sz="1800" dirty="0"/>
              <a:t>Visit your county extension agent’s office, local university, agricultural college, nursery, farm, or a botanical garden </a:t>
            </a:r>
            <a:r>
              <a:rPr lang="en-US" sz="1800" dirty="0" smtClean="0"/>
              <a:t>or arboretum</a:t>
            </a:r>
            <a:r>
              <a:rPr lang="en-US" sz="1800" dirty="0"/>
              <a:t>. Report on what you </a:t>
            </a:r>
            <a:r>
              <a:rPr lang="en-US" sz="1800" dirty="0" smtClean="0"/>
              <a:t>learned.</a:t>
            </a:r>
            <a:endParaRPr lang="en-US" sz="1800" dirty="0"/>
          </a:p>
          <a:p>
            <a:pPr>
              <a:buFont typeface="+mj-lt"/>
              <a:buAutoNum type="arabicPeriod" startAt="4"/>
            </a:pPr>
            <a:r>
              <a:rPr lang="en-US" sz="1800" dirty="0"/>
              <a:t>Explain to your counselor how and why honeybees are used in pollinating food crops and the problems that face the bee population today. Discuss what the impact to humanity would be if there were no pollinators.</a:t>
            </a:r>
          </a:p>
          <a:p>
            <a:pPr>
              <a:buFont typeface="+mj-lt"/>
              <a:buAutoNum type="arabicPeriod" startAt="4"/>
            </a:pPr>
            <a:r>
              <a:rPr lang="en-US" sz="1800" dirty="0"/>
              <a:t>Identify five garden pests (insects, diseased plants). Recommend two solutions for each pest. At least one of the two solutions must be an organic method.</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2400" y="118269"/>
            <a:ext cx="914400" cy="933450"/>
          </a:xfrm>
          <a:prstGeom prst="rect">
            <a:avLst/>
          </a:prstGeom>
        </p:spPr>
      </p:pic>
    </p:spTree>
    <p:extLst>
      <p:ext uri="{BB962C8B-B14F-4D97-AF65-F5344CB8AC3E}">
        <p14:creationId xmlns:p14="http://schemas.microsoft.com/office/powerpoint/2010/main" val="26539043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Heat Emergencies</a:t>
            </a:r>
          </a:p>
        </p:txBody>
      </p:sp>
      <p:pic>
        <p:nvPicPr>
          <p:cNvPr id="7" name="Content Placeholder 6"/>
          <p:cNvPicPr>
            <a:picLocks noGrp="1" noChangeAspect="1"/>
          </p:cNvPicPr>
          <p:nvPr>
            <p:ph idx="1"/>
          </p:nvPr>
        </p:nvPicPr>
        <p:blipFill>
          <a:blip r:embed="rId2"/>
          <a:stretch>
            <a:fillRect/>
          </a:stretch>
        </p:blipFill>
        <p:spPr>
          <a:xfrm>
            <a:off x="1233186" y="1700808"/>
            <a:ext cx="6498733" cy="3917355"/>
          </a:xfrm>
          <a:prstGeom prst="rect">
            <a:avLst/>
          </a:prstGeom>
        </p:spPr>
      </p:pic>
    </p:spTree>
    <p:extLst>
      <p:ext uri="{BB962C8B-B14F-4D97-AF65-F5344CB8AC3E}">
        <p14:creationId xmlns:p14="http://schemas.microsoft.com/office/powerpoint/2010/main" val="31190506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Heat Exhaustion Symptoms</a:t>
            </a:r>
            <a:endParaRPr lang="en-US" dirty="0"/>
          </a:p>
        </p:txBody>
      </p:sp>
      <p:sp>
        <p:nvSpPr>
          <p:cNvPr id="8" name="Content Placeholder 7"/>
          <p:cNvSpPr>
            <a:spLocks noGrp="1"/>
          </p:cNvSpPr>
          <p:nvPr>
            <p:ph idx="4294967295"/>
          </p:nvPr>
        </p:nvSpPr>
        <p:spPr>
          <a:xfrm>
            <a:off x="755576" y="2060848"/>
            <a:ext cx="3382963" cy="3600450"/>
          </a:xfrm>
        </p:spPr>
        <p:txBody>
          <a:bodyPr/>
          <a:lstStyle/>
          <a:p>
            <a:pPr marL="342900" indent="-342900">
              <a:buFont typeface="Arial" panose="020B0604020202020204" pitchFamily="34" charset="0"/>
              <a:buChar char="•"/>
            </a:pPr>
            <a:r>
              <a:rPr lang="en-US" sz="2000" dirty="0" smtClean="0">
                <a:solidFill>
                  <a:schemeClr val="tx1"/>
                </a:solidFill>
                <a:cs typeface="Arial" panose="020B0604020202020204" pitchFamily="34" charset="0"/>
              </a:rPr>
              <a:t>Heavy sweating</a:t>
            </a:r>
          </a:p>
          <a:p>
            <a:pPr marL="342900" indent="-342900">
              <a:buFont typeface="Arial" panose="020B0604020202020204" pitchFamily="34" charset="0"/>
              <a:buChar char="•"/>
            </a:pPr>
            <a:r>
              <a:rPr lang="en-US" sz="2000" dirty="0" smtClean="0">
                <a:solidFill>
                  <a:schemeClr val="tx1"/>
                </a:solidFill>
                <a:cs typeface="Arial" panose="020B0604020202020204" pitchFamily="34" charset="0"/>
              </a:rPr>
              <a:t>Thirst</a:t>
            </a:r>
          </a:p>
          <a:p>
            <a:pPr marL="342900" indent="-342900">
              <a:buFont typeface="Arial" panose="020B0604020202020204" pitchFamily="34" charset="0"/>
              <a:buChar char="•"/>
            </a:pPr>
            <a:r>
              <a:rPr lang="en-US" sz="2000" dirty="0" smtClean="0">
                <a:solidFill>
                  <a:schemeClr val="tx1"/>
                </a:solidFill>
                <a:cs typeface="Arial" panose="020B0604020202020204" pitchFamily="34" charset="0"/>
              </a:rPr>
              <a:t>Fatigue</a:t>
            </a:r>
          </a:p>
          <a:p>
            <a:pPr marL="342900" indent="-342900">
              <a:buFont typeface="Arial" panose="020B0604020202020204" pitchFamily="34" charset="0"/>
              <a:buChar char="•"/>
            </a:pPr>
            <a:r>
              <a:rPr lang="en-US" sz="2000" dirty="0" smtClean="0">
                <a:solidFill>
                  <a:schemeClr val="tx1"/>
                </a:solidFill>
                <a:cs typeface="Arial" panose="020B0604020202020204" pitchFamily="34" charset="0"/>
              </a:rPr>
              <a:t>Heat cramps</a:t>
            </a:r>
          </a:p>
          <a:p>
            <a:pPr marL="342900" indent="-342900">
              <a:buFont typeface="Arial" panose="020B0604020202020204" pitchFamily="34" charset="0"/>
              <a:buChar char="•"/>
            </a:pPr>
            <a:r>
              <a:rPr lang="en-US" sz="2000" dirty="0" smtClean="0">
                <a:solidFill>
                  <a:schemeClr val="tx1"/>
                </a:solidFill>
                <a:cs typeface="Arial" panose="020B0604020202020204" pitchFamily="34" charset="0"/>
              </a:rPr>
              <a:t>Headache</a:t>
            </a:r>
          </a:p>
          <a:p>
            <a:pPr marL="342900" indent="-342900">
              <a:buFont typeface="Arial" panose="020B0604020202020204" pitchFamily="34" charset="0"/>
              <a:buChar char="•"/>
            </a:pPr>
            <a:r>
              <a:rPr lang="en-US" sz="2000" dirty="0" smtClean="0">
                <a:solidFill>
                  <a:schemeClr val="tx1"/>
                </a:solidFill>
                <a:cs typeface="Arial" panose="020B0604020202020204" pitchFamily="34" charset="0"/>
              </a:rPr>
              <a:t>Dizziness</a:t>
            </a:r>
          </a:p>
          <a:p>
            <a:pPr marL="342900" indent="-342900">
              <a:buFont typeface="Arial" panose="020B0604020202020204" pitchFamily="34" charset="0"/>
              <a:buChar char="•"/>
            </a:pPr>
            <a:r>
              <a:rPr lang="en-US" sz="2000" dirty="0" smtClean="0">
                <a:solidFill>
                  <a:schemeClr val="tx1"/>
                </a:solidFill>
                <a:cs typeface="Arial" panose="020B0604020202020204" pitchFamily="34" charset="0"/>
              </a:rPr>
              <a:t>Nausea</a:t>
            </a:r>
          </a:p>
          <a:p>
            <a:pPr marL="342900" indent="-342900">
              <a:buFont typeface="Arial" panose="020B0604020202020204" pitchFamily="34" charset="0"/>
              <a:buChar char="•"/>
            </a:pPr>
            <a:r>
              <a:rPr lang="en-US" sz="2000" dirty="0" smtClean="0">
                <a:solidFill>
                  <a:schemeClr val="tx1"/>
                </a:solidFill>
                <a:cs typeface="Arial" panose="020B0604020202020204" pitchFamily="34" charset="0"/>
              </a:rPr>
              <a:t>Vomiting</a:t>
            </a:r>
            <a:endParaRPr lang="en-US" sz="2000" dirty="0">
              <a:solidFill>
                <a:schemeClr val="tx1"/>
              </a:solidFill>
              <a:cs typeface="Arial" panose="020B0604020202020204" pitchFamily="34" charset="0"/>
            </a:endParaRPr>
          </a:p>
        </p:txBody>
      </p:sp>
      <p:sp>
        <p:nvSpPr>
          <p:cNvPr id="5" name="object 5"/>
          <p:cNvSpPr>
            <a:spLocks noChangeAspect="1"/>
          </p:cNvSpPr>
          <p:nvPr/>
        </p:nvSpPr>
        <p:spPr>
          <a:xfrm>
            <a:off x="5076056" y="1916832"/>
            <a:ext cx="3024336" cy="3559039"/>
          </a:xfrm>
          <a:prstGeom prst="rect">
            <a:avLst/>
          </a:prstGeom>
          <a:blipFill>
            <a:blip r:embed="rId2" cstate="print"/>
            <a:stretch>
              <a:fillRect/>
            </a:stretch>
          </a:blipFill>
        </p:spPr>
        <p:txBody>
          <a:bodyPr wrap="square" lIns="0" tIns="0" rIns="0" bIns="0" rtlCol="0"/>
          <a:lstStyle/>
          <a:p>
            <a:endParaRPr sz="1588"/>
          </a:p>
        </p:txBody>
      </p:sp>
    </p:spTree>
    <p:extLst>
      <p:ext uri="{BB962C8B-B14F-4D97-AF65-F5344CB8AC3E}">
        <p14:creationId xmlns:p14="http://schemas.microsoft.com/office/powerpoint/2010/main" val="13381989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Aid for Heat Exhaustion</a:t>
            </a:r>
            <a:endParaRPr lang="en-US" dirty="0"/>
          </a:p>
        </p:txBody>
      </p:sp>
      <p:sp>
        <p:nvSpPr>
          <p:cNvPr id="9" name="Content Placeholder 8"/>
          <p:cNvSpPr>
            <a:spLocks noGrp="1"/>
          </p:cNvSpPr>
          <p:nvPr>
            <p:ph idx="1"/>
          </p:nvPr>
        </p:nvSpPr>
        <p:spPr>
          <a:xfrm>
            <a:off x="467544" y="1557338"/>
            <a:ext cx="4428306" cy="4826000"/>
          </a:xfrm>
        </p:spPr>
        <p:txBody>
          <a:bodyPr/>
          <a:lstStyle/>
          <a:p>
            <a:pPr marL="342900" indent="-342900">
              <a:buFont typeface="Arial" panose="020B0604020202020204" pitchFamily="34" charset="0"/>
              <a:buChar char="•"/>
            </a:pPr>
            <a:r>
              <a:rPr lang="en-US" sz="2000" dirty="0" smtClean="0">
                <a:solidFill>
                  <a:schemeClr val="tx1"/>
                </a:solidFill>
                <a:cs typeface="Arial" panose="020B0604020202020204" pitchFamily="34" charset="0"/>
              </a:rPr>
              <a:t>Move victim from heat to rest in a cool place.</a:t>
            </a:r>
          </a:p>
          <a:p>
            <a:pPr marL="342900" indent="-342900">
              <a:buFont typeface="Arial" panose="020B0604020202020204" pitchFamily="34" charset="0"/>
              <a:buChar char="•"/>
            </a:pPr>
            <a:r>
              <a:rPr lang="en-US" sz="2000" dirty="0" smtClean="0">
                <a:solidFill>
                  <a:schemeClr val="tx1"/>
                </a:solidFill>
                <a:cs typeface="Arial" panose="020B0604020202020204" pitchFamily="34" charset="0"/>
              </a:rPr>
              <a:t>Loosen or remove unnecessary clothing.</a:t>
            </a:r>
          </a:p>
          <a:p>
            <a:pPr marL="342900" indent="-342900">
              <a:buFont typeface="Arial" panose="020B0604020202020204" pitchFamily="34" charset="0"/>
              <a:buChar char="•"/>
            </a:pPr>
            <a:r>
              <a:rPr lang="en-US" sz="2000" dirty="0" smtClean="0">
                <a:solidFill>
                  <a:schemeClr val="tx1"/>
                </a:solidFill>
                <a:cs typeface="Arial" panose="020B0604020202020204" pitchFamily="34" charset="0"/>
              </a:rPr>
              <a:t>Give water or a sports drink.</a:t>
            </a:r>
          </a:p>
          <a:p>
            <a:pPr marL="342900" indent="-342900">
              <a:buFont typeface="Arial" panose="020B0604020202020204" pitchFamily="34" charset="0"/>
              <a:buChar char="•"/>
            </a:pPr>
            <a:r>
              <a:rPr lang="en-US" sz="2000" dirty="0" smtClean="0">
                <a:solidFill>
                  <a:schemeClr val="tx1"/>
                </a:solidFill>
                <a:cs typeface="Arial" panose="020B0604020202020204" pitchFamily="34" charset="0"/>
              </a:rPr>
              <a:t>Raise feet 8-12 inches.</a:t>
            </a:r>
          </a:p>
          <a:p>
            <a:pPr marL="342900" indent="-342900">
              <a:buFont typeface="Arial" panose="020B0604020202020204" pitchFamily="34" charset="0"/>
              <a:buChar char="•"/>
            </a:pPr>
            <a:r>
              <a:rPr lang="en-US" sz="2000" dirty="0" smtClean="0">
                <a:solidFill>
                  <a:schemeClr val="tx1"/>
                </a:solidFill>
                <a:cs typeface="Arial" panose="020B0604020202020204" pitchFamily="34" charset="0"/>
              </a:rPr>
              <a:t>Put cool, wet cloths on forehead and body – spray skin with water.</a:t>
            </a:r>
          </a:p>
          <a:p>
            <a:pPr marL="342900" indent="-342900">
              <a:buFont typeface="Arial" panose="020B0604020202020204" pitchFamily="34" charset="0"/>
              <a:buChar char="•"/>
            </a:pPr>
            <a:r>
              <a:rPr lang="en-US" sz="2000" dirty="0" smtClean="0">
                <a:solidFill>
                  <a:schemeClr val="tx1"/>
                </a:solidFill>
                <a:cs typeface="Arial" panose="020B0604020202020204" pitchFamily="34" charset="0"/>
              </a:rPr>
              <a:t>Seek medical care if victim’s  condition worsens or does not improve within 30 minutes.</a:t>
            </a:r>
            <a:endParaRPr lang="en-US" sz="2000" dirty="0">
              <a:solidFill>
                <a:schemeClr val="tx1"/>
              </a:solidFill>
              <a:cs typeface="Arial" panose="020B0604020202020204" pitchFamily="34" charset="0"/>
            </a:endParaRPr>
          </a:p>
        </p:txBody>
      </p:sp>
      <p:pic>
        <p:nvPicPr>
          <p:cNvPr id="12" name="Picture 11"/>
          <p:cNvPicPr>
            <a:picLocks noChangeAspect="1"/>
          </p:cNvPicPr>
          <p:nvPr/>
        </p:nvPicPr>
        <p:blipFill>
          <a:blip r:embed="rId2"/>
          <a:stretch>
            <a:fillRect/>
          </a:stretch>
        </p:blipFill>
        <p:spPr>
          <a:xfrm>
            <a:off x="4895850" y="1600200"/>
            <a:ext cx="3884900" cy="2592288"/>
          </a:xfrm>
          <a:prstGeom prst="rect">
            <a:avLst/>
          </a:prstGeom>
        </p:spPr>
      </p:pic>
    </p:spTree>
    <p:extLst>
      <p:ext uri="{BB962C8B-B14F-4D97-AF65-F5344CB8AC3E}">
        <p14:creationId xmlns:p14="http://schemas.microsoft.com/office/powerpoint/2010/main" val="40801827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idx="4294967295"/>
          </p:nvPr>
        </p:nvSpPr>
        <p:spPr>
          <a:xfrm>
            <a:off x="0" y="17463"/>
            <a:ext cx="9144000" cy="1068387"/>
          </a:xfrm>
          <a:prstGeom prst="rect">
            <a:avLst/>
          </a:prstGeom>
        </p:spPr>
        <p:txBody>
          <a:bodyPr vert="horz" wrap="square" lIns="0" tIns="10646" rIns="0" bIns="0" rtlCol="0">
            <a:spAutoFit/>
          </a:bodyPr>
          <a:lstStyle/>
          <a:p>
            <a:pPr marL="11206" algn="ctr">
              <a:spcBef>
                <a:spcPts val="84"/>
              </a:spcBef>
            </a:pPr>
            <a:r>
              <a:rPr spc="-190" dirty="0" smtClean="0">
                <a:solidFill>
                  <a:schemeClr val="bg1"/>
                </a:solidFill>
              </a:rPr>
              <a:t>Heatstroke</a:t>
            </a:r>
            <a:endParaRPr spc="-190" dirty="0">
              <a:solidFill>
                <a:schemeClr val="bg1"/>
              </a:solidFill>
            </a:endParaRPr>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b="8000"/>
          <a:stretch/>
        </p:blipFill>
        <p:spPr>
          <a:xfrm>
            <a:off x="1752600" y="0"/>
            <a:ext cx="5763872" cy="6862354"/>
          </a:xfrm>
          <a:prstGeom prst="rect">
            <a:avLst/>
          </a:prstGeom>
        </p:spPr>
      </p:pic>
    </p:spTree>
    <p:extLst>
      <p:ext uri="{BB962C8B-B14F-4D97-AF65-F5344CB8AC3E}">
        <p14:creationId xmlns:p14="http://schemas.microsoft.com/office/powerpoint/2010/main" val="30643813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Aid for Heat Stroke</a:t>
            </a:r>
            <a:endParaRPr lang="en-US" dirty="0"/>
          </a:p>
        </p:txBody>
      </p:sp>
      <p:sp>
        <p:nvSpPr>
          <p:cNvPr id="11" name="Content Placeholder 10"/>
          <p:cNvSpPr>
            <a:spLocks noGrp="1"/>
          </p:cNvSpPr>
          <p:nvPr>
            <p:ph idx="1"/>
          </p:nvPr>
        </p:nvSpPr>
        <p:spPr>
          <a:xfrm>
            <a:off x="323528" y="1557338"/>
            <a:ext cx="4104456" cy="4826000"/>
          </a:xfrm>
        </p:spPr>
        <p:txBody>
          <a:bodyPr/>
          <a:lstStyle/>
          <a:p>
            <a:pPr marL="285750" indent="-285750">
              <a:buFont typeface="Arial" panose="020B0604020202020204" pitchFamily="34" charset="0"/>
              <a:buChar char="•"/>
            </a:pPr>
            <a:r>
              <a:rPr lang="en-US" sz="2000" dirty="0" smtClean="0">
                <a:solidFill>
                  <a:schemeClr val="tx1"/>
                </a:solidFill>
                <a:cs typeface="Arial" panose="020B0604020202020204" pitchFamily="34" charset="0"/>
              </a:rPr>
              <a:t>Call 911.</a:t>
            </a:r>
          </a:p>
          <a:p>
            <a:pPr marL="285750" indent="-285750">
              <a:buFont typeface="Arial" panose="020B0604020202020204" pitchFamily="34" charset="0"/>
              <a:buChar char="•"/>
            </a:pPr>
            <a:r>
              <a:rPr lang="en-US" sz="2000" dirty="0" smtClean="0">
                <a:solidFill>
                  <a:schemeClr val="tx1"/>
                </a:solidFill>
                <a:cs typeface="Arial" panose="020B0604020202020204" pitchFamily="34" charset="0"/>
              </a:rPr>
              <a:t>Move victim to cool place.</a:t>
            </a:r>
          </a:p>
          <a:p>
            <a:pPr marL="285750" indent="-285750">
              <a:buFont typeface="Arial" panose="020B0604020202020204" pitchFamily="34" charset="0"/>
              <a:buChar char="•"/>
            </a:pPr>
            <a:r>
              <a:rPr lang="en-US" sz="2000" dirty="0" smtClean="0">
                <a:solidFill>
                  <a:schemeClr val="tx1"/>
                </a:solidFill>
                <a:cs typeface="Arial" panose="020B0604020202020204" pitchFamily="34" charset="0"/>
              </a:rPr>
              <a:t>Remove outer clothing.</a:t>
            </a:r>
          </a:p>
          <a:p>
            <a:pPr marL="285750" indent="-285750">
              <a:buFont typeface="Arial" panose="020B0604020202020204" pitchFamily="34" charset="0"/>
              <a:buChar char="•"/>
            </a:pPr>
            <a:r>
              <a:rPr lang="en-US" sz="2000" dirty="0" smtClean="0">
                <a:solidFill>
                  <a:schemeClr val="tx1"/>
                </a:solidFill>
                <a:cs typeface="Arial" panose="020B0604020202020204" pitchFamily="34" charset="0"/>
              </a:rPr>
              <a:t>Cool victim quickly.</a:t>
            </a:r>
          </a:p>
          <a:p>
            <a:pPr marL="285750" indent="-285750">
              <a:buFont typeface="Arial" panose="020B0604020202020204" pitchFamily="34" charset="0"/>
              <a:buChar char="•"/>
            </a:pPr>
            <a:r>
              <a:rPr lang="en-US" sz="2000" dirty="0" smtClean="0">
                <a:solidFill>
                  <a:schemeClr val="tx1"/>
                </a:solidFill>
                <a:cs typeface="Arial" panose="020B0604020202020204" pitchFamily="34" charset="0"/>
              </a:rPr>
              <a:t>Apply cold compresses or spray skin with water.</a:t>
            </a:r>
          </a:p>
          <a:p>
            <a:pPr marL="285750" indent="-285750">
              <a:buFont typeface="Arial" panose="020B0604020202020204" pitchFamily="34" charset="0"/>
              <a:buChar char="•"/>
            </a:pPr>
            <a:r>
              <a:rPr lang="en-US" sz="2000" dirty="0" smtClean="0">
                <a:solidFill>
                  <a:schemeClr val="tx1"/>
                </a:solidFill>
                <a:cs typeface="Arial" panose="020B0604020202020204" pitchFamily="34" charset="0"/>
              </a:rPr>
              <a:t>Put ice bags or cold packs beside neck, armpits, and groin.</a:t>
            </a:r>
          </a:p>
          <a:p>
            <a:pPr marL="285750" indent="-285750">
              <a:buFont typeface="Arial" panose="020B0604020202020204" pitchFamily="34" charset="0"/>
              <a:buChar char="•"/>
            </a:pPr>
            <a:endParaRPr lang="en-US" sz="2000" dirty="0">
              <a:solidFill>
                <a:schemeClr val="tx1"/>
              </a:solidFill>
              <a:latin typeface="Arial" panose="020B0604020202020204" pitchFamily="34" charset="0"/>
              <a:cs typeface="Arial" panose="020B0604020202020204" pitchFamily="34" charset="0"/>
            </a:endParaRPr>
          </a:p>
        </p:txBody>
      </p:sp>
      <p:sp>
        <p:nvSpPr>
          <p:cNvPr id="5" name="object 5"/>
          <p:cNvSpPr>
            <a:spLocks noChangeAspect="1"/>
          </p:cNvSpPr>
          <p:nvPr/>
        </p:nvSpPr>
        <p:spPr>
          <a:xfrm>
            <a:off x="4572000" y="1844824"/>
            <a:ext cx="4315399" cy="3277906"/>
          </a:xfrm>
          <a:prstGeom prst="rect">
            <a:avLst/>
          </a:prstGeom>
          <a:blipFill>
            <a:blip r:embed="rId2" cstate="print"/>
            <a:stretch>
              <a:fillRect/>
            </a:stretch>
          </a:blipFill>
        </p:spPr>
        <p:txBody>
          <a:bodyPr wrap="square" lIns="0" tIns="0" rIns="0" bIns="0" rtlCol="0"/>
          <a:lstStyle/>
          <a:p>
            <a:endParaRPr sz="1588"/>
          </a:p>
        </p:txBody>
      </p:sp>
    </p:spTree>
    <p:extLst>
      <p:ext uri="{BB962C8B-B14F-4D97-AF65-F5344CB8AC3E}">
        <p14:creationId xmlns:p14="http://schemas.microsoft.com/office/powerpoint/2010/main" val="12852933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015208" y="332656"/>
            <a:ext cx="7128792" cy="508000"/>
          </a:xfrm>
        </p:spPr>
        <p:txBody>
          <a:bodyPr/>
          <a:lstStyle/>
          <a:p>
            <a:r>
              <a:rPr lang="en-US" dirty="0"/>
              <a:t>First Aid for Pesticide Exposure</a:t>
            </a:r>
          </a:p>
        </p:txBody>
      </p:sp>
      <p:sp>
        <p:nvSpPr>
          <p:cNvPr id="6" name="Content Placeholder 5"/>
          <p:cNvSpPr>
            <a:spLocks noGrp="1"/>
          </p:cNvSpPr>
          <p:nvPr>
            <p:ph idx="1"/>
          </p:nvPr>
        </p:nvSpPr>
        <p:spPr>
          <a:xfrm>
            <a:off x="539552" y="1557338"/>
            <a:ext cx="8280598" cy="2303710"/>
          </a:xfrm>
        </p:spPr>
        <p:txBody>
          <a:bodyPr/>
          <a:lstStyle/>
          <a:p>
            <a:r>
              <a:rPr lang="en-US" sz="2000" dirty="0" smtClean="0"/>
              <a:t>If </a:t>
            </a:r>
            <a:r>
              <a:rPr lang="en-US" sz="2000" dirty="0"/>
              <a:t>someone has swallowed or inhaled a pesticide or gotten it in the eyes or on the skin:</a:t>
            </a:r>
          </a:p>
          <a:p>
            <a:r>
              <a:rPr lang="en-US" sz="2000" dirty="0"/>
              <a:t>Call 911 if the person is unconscious, having trouble breathing or having convulsions.</a:t>
            </a:r>
          </a:p>
          <a:p>
            <a:r>
              <a:rPr lang="en-US" sz="2000" dirty="0"/>
              <a:t>Check the label for directions on first aid for that product.</a:t>
            </a:r>
          </a:p>
          <a:p>
            <a:r>
              <a:rPr lang="en-US" sz="2000" dirty="0"/>
              <a:t>Call the Poison Control Center at (800) 222-1222 for help with first aid information.</a:t>
            </a:r>
          </a:p>
          <a:p>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5736" y="4005064"/>
            <a:ext cx="4788024" cy="2693264"/>
          </a:xfrm>
          <a:prstGeom prst="rect">
            <a:avLst/>
          </a:prstGeom>
        </p:spPr>
      </p:pic>
    </p:spTree>
    <p:extLst>
      <p:ext uri="{BB962C8B-B14F-4D97-AF65-F5344CB8AC3E}">
        <p14:creationId xmlns:p14="http://schemas.microsoft.com/office/powerpoint/2010/main" val="31789190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712" y="333375"/>
            <a:ext cx="7164287" cy="508000"/>
          </a:xfrm>
        </p:spPr>
        <p:txBody>
          <a:bodyPr/>
          <a:lstStyle/>
          <a:p>
            <a:r>
              <a:rPr lang="en-US" dirty="0" smtClean="0"/>
              <a:t>First Aid for Pesticide Exposure</a:t>
            </a:r>
            <a:endParaRPr lang="en-US" dirty="0"/>
          </a:p>
        </p:txBody>
      </p:sp>
      <p:pic>
        <p:nvPicPr>
          <p:cNvPr id="6" name="Content Placeholder 5"/>
          <p:cNvPicPr>
            <a:picLocks noGrp="1" noChangeAspect="1"/>
          </p:cNvPicPr>
          <p:nvPr>
            <p:ph idx="1"/>
          </p:nvPr>
        </p:nvPicPr>
        <p:blipFill>
          <a:blip r:embed="rId2"/>
          <a:stretch>
            <a:fillRect/>
          </a:stretch>
        </p:blipFill>
        <p:spPr>
          <a:xfrm>
            <a:off x="1121564" y="1557338"/>
            <a:ext cx="6900872" cy="4826000"/>
          </a:xfrm>
          <a:prstGeom prst="rect">
            <a:avLst/>
          </a:prstGeom>
        </p:spPr>
      </p:pic>
    </p:spTree>
    <p:extLst>
      <p:ext uri="{BB962C8B-B14F-4D97-AF65-F5344CB8AC3E}">
        <p14:creationId xmlns:p14="http://schemas.microsoft.com/office/powerpoint/2010/main" val="41219695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2195736" y="188913"/>
            <a:ext cx="6624414" cy="723900"/>
          </a:xfrm>
        </p:spPr>
        <p:txBody>
          <a:bodyPr/>
          <a:lstStyle/>
          <a:p>
            <a:r>
              <a:rPr lang="en-US" dirty="0" smtClean="0"/>
              <a:t>Requirement 2</a:t>
            </a:r>
            <a:endParaRPr lang="en-US" dirty="0"/>
          </a:p>
        </p:txBody>
      </p:sp>
      <p:sp>
        <p:nvSpPr>
          <p:cNvPr id="114691" name="Rectangle 3"/>
          <p:cNvSpPr>
            <a:spLocks noGrp="1" noChangeArrowheads="1"/>
          </p:cNvSpPr>
          <p:nvPr>
            <p:ph type="body" idx="1"/>
          </p:nvPr>
        </p:nvSpPr>
        <p:spPr>
          <a:xfrm>
            <a:off x="323529" y="1700807"/>
            <a:ext cx="8496622" cy="4825405"/>
          </a:xfrm>
        </p:spPr>
        <p:txBody>
          <a:bodyPr/>
          <a:lstStyle/>
          <a:p>
            <a:pPr marL="0" indent="0">
              <a:buNone/>
            </a:pPr>
            <a:r>
              <a:rPr lang="en-US" sz="1800" dirty="0"/>
              <a:t>Do the following, and discuss your observations throughout the process with your counselor: </a:t>
            </a:r>
          </a:p>
          <a:p>
            <a:pPr lvl="1">
              <a:buFont typeface="+mj-lt"/>
              <a:buAutoNum type="alphaLcPeriod"/>
            </a:pPr>
            <a:r>
              <a:rPr lang="en-US" sz="1400" b="0" dirty="0"/>
              <a:t>Grow six vegetables, three from seeds and three from seedlings, through harvesting.</a:t>
            </a:r>
          </a:p>
          <a:p>
            <a:pPr lvl="1">
              <a:buFont typeface="+mj-lt"/>
              <a:buAutoNum type="alphaLcPeriod"/>
            </a:pPr>
            <a:r>
              <a:rPr lang="en-US" sz="1400" b="0" dirty="0"/>
              <a:t>Grow six flowers, three from seeds and three from seedlings, through flowering.</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2160" y="84138"/>
            <a:ext cx="914400" cy="93345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9632" y="2996952"/>
            <a:ext cx="6181725" cy="3276600"/>
          </a:xfrm>
          <a:prstGeom prst="rect">
            <a:avLst/>
          </a:prstGeom>
        </p:spPr>
      </p:pic>
    </p:spTree>
    <p:extLst>
      <p:ext uri="{BB962C8B-B14F-4D97-AF65-F5344CB8AC3E}">
        <p14:creationId xmlns:p14="http://schemas.microsoft.com/office/powerpoint/2010/main" val="13393443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Gardening</a:t>
            </a:r>
            <a:endParaRPr lang="en-US" dirty="0"/>
          </a:p>
        </p:txBody>
      </p:sp>
      <p:sp>
        <p:nvSpPr>
          <p:cNvPr id="3" name="Content Placeholder 2"/>
          <p:cNvSpPr>
            <a:spLocks noGrp="1"/>
          </p:cNvSpPr>
          <p:nvPr>
            <p:ph idx="1"/>
          </p:nvPr>
        </p:nvSpPr>
        <p:spPr>
          <a:xfrm>
            <a:off x="539552" y="1557338"/>
            <a:ext cx="8280598" cy="4826000"/>
          </a:xfrm>
        </p:spPr>
        <p:txBody>
          <a:bodyPr/>
          <a:lstStyle/>
          <a:p>
            <a:r>
              <a:rPr lang="en-US" sz="2000" dirty="0" smtClean="0"/>
              <a:t>To be a good gardener, you will need to understand the science of growing plants</a:t>
            </a:r>
          </a:p>
          <a:p>
            <a:pPr lvl="1"/>
            <a:r>
              <a:rPr lang="en-US" sz="1600" b="0" dirty="0" smtClean="0"/>
              <a:t>How to prepare the soil.</a:t>
            </a:r>
          </a:p>
          <a:p>
            <a:pPr lvl="1"/>
            <a:r>
              <a:rPr lang="en-US" sz="1600" b="0" dirty="0" smtClean="0"/>
              <a:t>How to select and plant seeds.</a:t>
            </a:r>
          </a:p>
          <a:p>
            <a:pPr lvl="1"/>
            <a:r>
              <a:rPr lang="en-US" sz="1600" b="0" dirty="0" smtClean="0"/>
              <a:t>How to care for growing plants.</a:t>
            </a:r>
          </a:p>
          <a:p>
            <a:r>
              <a:rPr lang="en-US" sz="2000" dirty="0"/>
              <a:t>Most vegetables and fruits grow best in full sunlight.</a:t>
            </a:r>
          </a:p>
          <a:p>
            <a:r>
              <a:rPr lang="en-US" sz="2000" dirty="0"/>
              <a:t>You will need to decide whether to grow your garden in the ground or in containers.</a:t>
            </a:r>
          </a:p>
          <a:p>
            <a:r>
              <a:rPr lang="en-US" sz="2000" dirty="0" smtClean="0"/>
              <a:t>Before you plan your garden, find out about the agricultural region where you live.</a:t>
            </a:r>
          </a:p>
          <a:p>
            <a:pPr lvl="1"/>
            <a:r>
              <a:rPr lang="en-US" sz="1600" b="0" dirty="0" smtClean="0"/>
              <a:t>Knowing the region in which your garden is located will help you select the right types of plants to grow.</a:t>
            </a:r>
          </a:p>
          <a:p>
            <a:endParaRPr lang="en-US" sz="2000" dirty="0"/>
          </a:p>
        </p:txBody>
      </p:sp>
    </p:spTree>
    <p:extLst>
      <p:ext uri="{BB962C8B-B14F-4D97-AF65-F5344CB8AC3E}">
        <p14:creationId xmlns:p14="http://schemas.microsoft.com/office/powerpoint/2010/main" val="30605312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Growing Regions of the U.S.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7624" y="1844824"/>
            <a:ext cx="7064476" cy="4392488"/>
          </a:xfrm>
        </p:spPr>
      </p:pic>
    </p:spTree>
    <p:extLst>
      <p:ext uri="{BB962C8B-B14F-4D97-AF65-F5344CB8AC3E}">
        <p14:creationId xmlns:p14="http://schemas.microsoft.com/office/powerpoint/2010/main" val="46056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979712" y="260350"/>
            <a:ext cx="6984901" cy="649288"/>
          </a:xfrm>
        </p:spPr>
        <p:txBody>
          <a:bodyPr/>
          <a:lstStyle/>
          <a:p>
            <a:r>
              <a:rPr lang="en-US" sz="2800" b="0" dirty="0" smtClean="0">
                <a:solidFill>
                  <a:schemeClr val="tx1"/>
                </a:solidFill>
                <a:latin typeface="Tahoma" charset="0"/>
              </a:rPr>
              <a:t>Gardening Merit Badge Requirements</a:t>
            </a:r>
            <a:endParaRPr lang="uk-UA" sz="2800" b="0" dirty="0">
              <a:solidFill>
                <a:schemeClr val="tx1"/>
              </a:solidFill>
              <a:latin typeface="Tahoma" charset="0"/>
            </a:endParaRPr>
          </a:p>
        </p:txBody>
      </p:sp>
      <p:sp>
        <p:nvSpPr>
          <p:cNvPr id="36867" name="Rectangle 3"/>
          <p:cNvSpPr>
            <a:spLocks noGrp="1" noChangeArrowheads="1"/>
          </p:cNvSpPr>
          <p:nvPr>
            <p:ph type="body" idx="1"/>
          </p:nvPr>
        </p:nvSpPr>
        <p:spPr>
          <a:xfrm>
            <a:off x="1979712" y="1051720"/>
            <a:ext cx="6696744" cy="5473624"/>
          </a:xfrm>
        </p:spPr>
        <p:txBody>
          <a:bodyPr/>
          <a:lstStyle/>
          <a:p>
            <a:pPr marL="457200" indent="-457200">
              <a:buFont typeface="+mj-lt"/>
              <a:buAutoNum type="arabicPeriod" startAt="8"/>
            </a:pPr>
            <a:r>
              <a:rPr lang="en-US" sz="1800" dirty="0" smtClean="0"/>
              <a:t>Do </a:t>
            </a:r>
            <a:r>
              <a:rPr lang="en-US" sz="1800" dirty="0"/>
              <a:t>ONE of the following and record weekly observations. Discuss the results of your project with your counselor: </a:t>
            </a:r>
          </a:p>
          <a:p>
            <a:pPr marL="685800" lvl="1" indent="-228600">
              <a:buFont typeface="+mj-lt"/>
              <a:buAutoNum type="alphaLcPeriod"/>
            </a:pPr>
            <a:r>
              <a:rPr lang="en-US" sz="1400" b="0" dirty="0"/>
              <a:t>Build a compost bin and maintain it for 90 days.</a:t>
            </a:r>
          </a:p>
          <a:p>
            <a:pPr marL="685800" lvl="1" indent="-228600">
              <a:buFont typeface="+mj-lt"/>
              <a:buAutoNum type="alphaLcPeriod"/>
            </a:pPr>
            <a:r>
              <a:rPr lang="en-US" sz="1400" b="0" dirty="0"/>
              <a:t>Build a vermipost bin (worm compost bin) and maintain it for 90 days.</a:t>
            </a:r>
          </a:p>
          <a:p>
            <a:pPr marL="685800" lvl="1" indent="-228600">
              <a:buFont typeface="+mj-lt"/>
              <a:buAutoNum type="alphaLcPeriod"/>
            </a:pPr>
            <a:r>
              <a:rPr lang="en-US" sz="1400" b="0" dirty="0"/>
              <a:t>Build a hydroponic garden containing three vegetables or herbs, or three ornamental plants. Maintain this garden through harvest or flowering, or for 90 days.</a:t>
            </a:r>
          </a:p>
          <a:p>
            <a:pPr marL="685800" lvl="1" indent="-228600">
              <a:buFont typeface="+mj-lt"/>
              <a:buAutoNum type="alphaLcPeriod"/>
            </a:pPr>
            <a:r>
              <a:rPr lang="en-US" sz="1400" b="0" dirty="0"/>
              <a:t>Build one water garden, either in a container (at least 12 by 6 inches and 6 inches deep), or in the ground as a small, decorative pond no larger than 6 by 3 feet and 24 inches deep. Maintain the water garden for 90 days.</a:t>
            </a:r>
          </a:p>
          <a:p>
            <a:pPr marL="685800" lvl="1" indent="-228600">
              <a:buFont typeface="+mj-lt"/>
              <a:buAutoNum type="alphaLcPeriod"/>
            </a:pPr>
            <a:r>
              <a:rPr lang="en-US" sz="1400" b="0" dirty="0"/>
              <a:t>Prepare a honey super for use on a hive or colony. Remove a filled honey super from the hive or colony and prepare the honey for sale</a:t>
            </a:r>
            <a:r>
              <a:rPr lang="en-US" sz="1400" b="0" dirty="0" smtClean="0"/>
              <a:t>.</a:t>
            </a:r>
          </a:p>
          <a:p>
            <a:pPr marL="685800" lvl="1" indent="-228600">
              <a:buFont typeface="+mj-lt"/>
              <a:buAutoNum type="alphaLcPeriod"/>
            </a:pPr>
            <a:r>
              <a:rPr lang="en-US" sz="1400" b="0" dirty="0" smtClean="0"/>
              <a:t>Grow </a:t>
            </a:r>
            <a:r>
              <a:rPr lang="en-US" sz="1400" b="0" dirty="0"/>
              <a:t>a garden of your own using soil from seed or plantings to harvest or for 90 days, whichever is earlier. This can </a:t>
            </a:r>
            <a:r>
              <a:rPr lang="en-US" sz="1400" b="0" dirty="0" smtClean="0"/>
              <a:t>be an </a:t>
            </a:r>
            <a:r>
              <a:rPr lang="en-US" sz="1400" b="0" dirty="0"/>
              <a:t>outdoor garden or indoors using appropriate containers, and should include at least three types of plants approved by </a:t>
            </a:r>
            <a:r>
              <a:rPr lang="en-US" sz="1400" b="0" dirty="0" smtClean="0"/>
              <a:t>your counselor</a:t>
            </a:r>
            <a:r>
              <a:rPr lang="en-US" sz="1400" b="0" dirty="0"/>
              <a:t>.</a:t>
            </a:r>
            <a:endParaRPr lang="en-US" sz="1400" b="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2400" y="118269"/>
            <a:ext cx="914400" cy="933450"/>
          </a:xfrm>
          <a:prstGeom prst="rect">
            <a:avLst/>
          </a:prstGeom>
        </p:spPr>
      </p:pic>
    </p:spTree>
    <p:extLst>
      <p:ext uri="{BB962C8B-B14F-4D97-AF65-F5344CB8AC3E}">
        <p14:creationId xmlns:p14="http://schemas.microsoft.com/office/powerpoint/2010/main" val="33731814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Average Last Frost Date Map</a:t>
            </a:r>
            <a:endParaRPr lang="en-US" dirty="0"/>
          </a:p>
        </p:txBody>
      </p:sp>
      <p:sp>
        <p:nvSpPr>
          <p:cNvPr id="3" name="Content Placeholder 2"/>
          <p:cNvSpPr>
            <a:spLocks noGrp="1"/>
          </p:cNvSpPr>
          <p:nvPr>
            <p:ph idx="1"/>
          </p:nvPr>
        </p:nvSpPr>
        <p:spPr>
          <a:xfrm>
            <a:off x="251520" y="1557338"/>
            <a:ext cx="3888432" cy="3743870"/>
          </a:xfrm>
        </p:spPr>
        <p:txBody>
          <a:bodyPr/>
          <a:lstStyle/>
          <a:p>
            <a:r>
              <a:rPr lang="en-US" sz="1800" dirty="0" smtClean="0"/>
              <a:t>Average </a:t>
            </a:r>
            <a:r>
              <a:rPr lang="en-US" sz="1800" dirty="0"/>
              <a:t>frost dates are one of the most important dates every gardener should know. </a:t>
            </a:r>
            <a:endParaRPr lang="en-US" sz="1800" dirty="0" smtClean="0"/>
          </a:p>
          <a:p>
            <a:r>
              <a:rPr lang="en-US" sz="1800" dirty="0" smtClean="0"/>
              <a:t>Different </a:t>
            </a:r>
            <a:r>
              <a:rPr lang="en-US" sz="1800" dirty="0"/>
              <a:t>plants vary in hardiness and ability to withstand frost and cold temperatures. </a:t>
            </a:r>
            <a:endParaRPr lang="en-US" sz="1800" dirty="0" smtClean="0"/>
          </a:p>
          <a:p>
            <a:r>
              <a:rPr lang="en-US" sz="1800" dirty="0" smtClean="0"/>
              <a:t>It's </a:t>
            </a:r>
            <a:r>
              <a:rPr lang="en-US" sz="1800" dirty="0"/>
              <a:t>best not to sow seeds or plant seedlings of tender, heat-loving plants, such as Tomatoes, Cosmos or Basil, before the average date of the last spring frost unless you are ready to provide protection. </a:t>
            </a:r>
            <a:endParaRPr lang="en-US" sz="1800"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00" y="1628800"/>
            <a:ext cx="4876800" cy="2667000"/>
          </a:xfrm>
          <a:prstGeom prst="rect">
            <a:avLst/>
          </a:prstGeom>
        </p:spPr>
      </p:pic>
      <p:sp>
        <p:nvSpPr>
          <p:cNvPr id="5" name="Rectangle 4"/>
          <p:cNvSpPr/>
          <p:nvPr/>
        </p:nvSpPr>
        <p:spPr>
          <a:xfrm>
            <a:off x="251520" y="5301208"/>
            <a:ext cx="8495604" cy="1200329"/>
          </a:xfrm>
          <a:prstGeom prst="rect">
            <a:avLst/>
          </a:prstGeom>
        </p:spPr>
        <p:txBody>
          <a:bodyPr wrap="square">
            <a:spAutoFit/>
          </a:bodyPr>
          <a:lstStyle/>
          <a:p>
            <a:pPr marL="344488" indent="-344488">
              <a:buFont typeface="Arial" panose="020B0604020202020204" pitchFamily="34" charset="0"/>
              <a:buChar char="•"/>
            </a:pPr>
            <a:r>
              <a:rPr lang="en-US" dirty="0"/>
              <a:t>Some plants like cool-season annuals and vegetables, such as Pansy, Stock, Snapdragon, Broccoli or Peas, can withstand frost and can be planted as much as 6 weeks before the average date of the last frost in spring, often as soon as the soil can be worked.</a:t>
            </a:r>
          </a:p>
        </p:txBody>
      </p:sp>
    </p:spTree>
    <p:extLst>
      <p:ext uri="{BB962C8B-B14F-4D97-AF65-F5344CB8AC3E}">
        <p14:creationId xmlns:p14="http://schemas.microsoft.com/office/powerpoint/2010/main" val="33005257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Soils</a:t>
            </a:r>
            <a:endParaRPr lang="en-US" dirty="0"/>
          </a:p>
        </p:txBody>
      </p:sp>
      <p:sp>
        <p:nvSpPr>
          <p:cNvPr id="3" name="Content Placeholder 2"/>
          <p:cNvSpPr>
            <a:spLocks noGrp="1"/>
          </p:cNvSpPr>
          <p:nvPr>
            <p:ph idx="1"/>
          </p:nvPr>
        </p:nvSpPr>
        <p:spPr>
          <a:xfrm>
            <a:off x="211289" y="1916832"/>
            <a:ext cx="4608512" cy="2664296"/>
          </a:xfrm>
        </p:spPr>
        <p:txBody>
          <a:bodyPr/>
          <a:lstStyle/>
          <a:p>
            <a:r>
              <a:rPr lang="en-US" sz="1800" dirty="0" smtClean="0"/>
              <a:t>The earth in which plants grow is called soil. </a:t>
            </a:r>
          </a:p>
          <a:p>
            <a:r>
              <a:rPr lang="en-US" sz="1800" dirty="0" smtClean="0"/>
              <a:t>The upper layers of soil are usually made up of decaying plant material such as leaves, mulch, and grass clippings. </a:t>
            </a:r>
          </a:p>
          <a:p>
            <a:r>
              <a:rPr lang="en-US" sz="1800" dirty="0"/>
              <a:t>The lower layers of soil are made up of rocks and minerals that have crumbled with age and wear. </a:t>
            </a:r>
          </a:p>
          <a:p>
            <a:endParaRPr lang="en-US" sz="1800" dirty="0" smtClean="0"/>
          </a:p>
          <a:p>
            <a:endParaRPr lang="en-US" sz="1800" dirty="0"/>
          </a:p>
        </p:txBody>
      </p:sp>
      <p:pic>
        <p:nvPicPr>
          <p:cNvPr id="6" name="Picture 5"/>
          <p:cNvPicPr>
            <a:picLocks noChangeAspect="1"/>
          </p:cNvPicPr>
          <p:nvPr/>
        </p:nvPicPr>
        <p:blipFill>
          <a:blip r:embed="rId2"/>
          <a:stretch>
            <a:fillRect/>
          </a:stretch>
        </p:blipFill>
        <p:spPr>
          <a:xfrm>
            <a:off x="4931023" y="1719051"/>
            <a:ext cx="3816102" cy="2862077"/>
          </a:xfrm>
          <a:prstGeom prst="rect">
            <a:avLst/>
          </a:prstGeom>
        </p:spPr>
      </p:pic>
      <p:sp>
        <p:nvSpPr>
          <p:cNvPr id="7" name="Rectangle 6"/>
          <p:cNvSpPr/>
          <p:nvPr/>
        </p:nvSpPr>
        <p:spPr>
          <a:xfrm>
            <a:off x="211289" y="4581128"/>
            <a:ext cx="8567613" cy="1754326"/>
          </a:xfrm>
          <a:prstGeom prst="rect">
            <a:avLst/>
          </a:prstGeom>
        </p:spPr>
        <p:txBody>
          <a:bodyPr wrap="square">
            <a:spAutoFit/>
          </a:bodyPr>
          <a:lstStyle/>
          <a:p>
            <a:pPr marL="344488" indent="-344488">
              <a:buFont typeface="Arial" panose="020B0604020202020204" pitchFamily="34" charset="0"/>
              <a:buChar char="•"/>
            </a:pPr>
            <a:r>
              <a:rPr lang="en-US" dirty="0" smtClean="0"/>
              <a:t>Rain</a:t>
            </a:r>
            <a:r>
              <a:rPr lang="en-US" dirty="0"/>
              <a:t>, earthworms, fungi, and bacteria help the upper layers break down. </a:t>
            </a:r>
            <a:endParaRPr lang="en-US" dirty="0" smtClean="0"/>
          </a:p>
          <a:p>
            <a:pPr marL="344488" indent="-344488">
              <a:buFont typeface="Arial" panose="020B0604020202020204" pitchFamily="34" charset="0"/>
              <a:buChar char="•"/>
            </a:pPr>
            <a:r>
              <a:rPr lang="en-US" dirty="0" smtClean="0"/>
              <a:t>When </a:t>
            </a:r>
            <a:r>
              <a:rPr lang="en-US" dirty="0"/>
              <a:t>the upper and lower layers combine, soil is formed. </a:t>
            </a:r>
            <a:endParaRPr lang="en-US" dirty="0" smtClean="0"/>
          </a:p>
          <a:p>
            <a:pPr marL="344488" indent="-344488">
              <a:buFont typeface="Arial" panose="020B0604020202020204" pitchFamily="34" charset="0"/>
              <a:buChar char="•"/>
            </a:pPr>
            <a:r>
              <a:rPr lang="en-US" dirty="0" smtClean="0"/>
              <a:t>Sometimes </a:t>
            </a:r>
            <a:r>
              <a:rPr lang="en-US" dirty="0"/>
              <a:t>a gardener may need to help the layers </a:t>
            </a:r>
            <a:r>
              <a:rPr lang="en-US" dirty="0" smtClean="0"/>
              <a:t>mix and this </a:t>
            </a:r>
            <a:r>
              <a:rPr lang="en-US" dirty="0"/>
              <a:t>is called tilling or turning the soil. </a:t>
            </a:r>
            <a:endParaRPr lang="en-US" dirty="0" smtClean="0"/>
          </a:p>
          <a:p>
            <a:pPr marL="344488" indent="-344488">
              <a:buFont typeface="Arial" panose="020B0604020202020204" pitchFamily="34" charset="0"/>
              <a:buChar char="•"/>
            </a:pPr>
            <a:r>
              <a:rPr lang="en-US" dirty="0" smtClean="0"/>
              <a:t>Some </a:t>
            </a:r>
            <a:r>
              <a:rPr lang="en-US" dirty="0"/>
              <a:t>kinds of soil contain materials that are better for garden plots, and some kinds of plants grow only in certain kinds of soil.</a:t>
            </a:r>
          </a:p>
        </p:txBody>
      </p:sp>
    </p:spTree>
    <p:extLst>
      <p:ext uri="{BB962C8B-B14F-4D97-AF65-F5344CB8AC3E}">
        <p14:creationId xmlns:p14="http://schemas.microsoft.com/office/powerpoint/2010/main" val="32193531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Soils</a:t>
            </a:r>
            <a:endParaRPr lang="en-US" dirty="0"/>
          </a:p>
        </p:txBody>
      </p:sp>
      <p:sp>
        <p:nvSpPr>
          <p:cNvPr id="3" name="Content Placeholder 2"/>
          <p:cNvSpPr>
            <a:spLocks noGrp="1"/>
          </p:cNvSpPr>
          <p:nvPr>
            <p:ph idx="1"/>
          </p:nvPr>
        </p:nvSpPr>
        <p:spPr>
          <a:xfrm>
            <a:off x="323528" y="1556792"/>
            <a:ext cx="4752528" cy="4826546"/>
          </a:xfrm>
        </p:spPr>
        <p:txBody>
          <a:bodyPr/>
          <a:lstStyle/>
          <a:p>
            <a:r>
              <a:rPr lang="en-US" sz="1800" dirty="0" smtClean="0"/>
              <a:t>Sandy Loam Soil:</a:t>
            </a:r>
          </a:p>
          <a:p>
            <a:pPr lvl="1"/>
            <a:r>
              <a:rPr lang="en-US" sz="1400" b="0" dirty="0" smtClean="0"/>
              <a:t>It contains a good mixture of sand and decaying material and is good for most plants to grow.</a:t>
            </a:r>
          </a:p>
          <a:p>
            <a:pPr lvl="1"/>
            <a:r>
              <a:rPr lang="en-US" sz="1400" b="0" dirty="0" smtClean="0"/>
              <a:t>If there is too much sand, you will need to add organic humus or compost to keep it from drying out too quickly.</a:t>
            </a:r>
          </a:p>
          <a:p>
            <a:pPr lvl="1"/>
            <a:endParaRPr lang="en-US" sz="1400" b="0" dirty="0"/>
          </a:p>
          <a:p>
            <a:pPr lvl="1"/>
            <a:endParaRPr lang="en-US" sz="1400" b="0" dirty="0" smtClean="0"/>
          </a:p>
          <a:p>
            <a:r>
              <a:rPr lang="en-US" sz="1800" dirty="0" smtClean="0"/>
              <a:t>Clay Loam Soil:</a:t>
            </a:r>
          </a:p>
          <a:p>
            <a:pPr lvl="1"/>
            <a:r>
              <a:rPr lang="en-US" sz="1400" b="0" dirty="0" smtClean="0"/>
              <a:t>Is a heavy soil and makes gardening difficult. It dries out slowly and sometimes forms a crust on top. </a:t>
            </a:r>
          </a:p>
          <a:p>
            <a:pPr lvl="1"/>
            <a:r>
              <a:rPr lang="en-US" sz="1400" b="0" dirty="0" smtClean="0"/>
              <a:t>Clay is not good for gardening unless you add sand and organic matter, such as compost, to make it easier for plant roots to grow and water to drain.</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7938"/>
          <a:stretch/>
        </p:blipFill>
        <p:spPr>
          <a:xfrm>
            <a:off x="5221231" y="1700808"/>
            <a:ext cx="3599300" cy="1672187"/>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1612" y="3645024"/>
            <a:ext cx="3598919" cy="2396880"/>
          </a:xfrm>
          <a:prstGeom prst="rect">
            <a:avLst/>
          </a:prstGeom>
        </p:spPr>
      </p:pic>
    </p:spTree>
    <p:extLst>
      <p:ext uri="{BB962C8B-B14F-4D97-AF65-F5344CB8AC3E}">
        <p14:creationId xmlns:p14="http://schemas.microsoft.com/office/powerpoint/2010/main" val="35851949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Soils</a:t>
            </a:r>
            <a:endParaRPr lang="en-US" dirty="0"/>
          </a:p>
        </p:txBody>
      </p:sp>
      <p:sp>
        <p:nvSpPr>
          <p:cNvPr id="3" name="Content Placeholder 2"/>
          <p:cNvSpPr>
            <a:spLocks noGrp="1"/>
          </p:cNvSpPr>
          <p:nvPr>
            <p:ph idx="1"/>
          </p:nvPr>
        </p:nvSpPr>
        <p:spPr>
          <a:xfrm>
            <a:off x="251520" y="1700808"/>
            <a:ext cx="4896544" cy="4682530"/>
          </a:xfrm>
        </p:spPr>
        <p:txBody>
          <a:bodyPr/>
          <a:lstStyle/>
          <a:p>
            <a:r>
              <a:rPr lang="en-US" sz="1800" dirty="0"/>
              <a:t>Mucky Soil</a:t>
            </a:r>
            <a:r>
              <a:rPr lang="en-US" sz="1800" dirty="0" smtClean="0"/>
              <a:t>:</a:t>
            </a:r>
          </a:p>
          <a:p>
            <a:pPr lvl="1"/>
            <a:r>
              <a:rPr lang="en-US" sz="1400" b="0" dirty="0" smtClean="0"/>
              <a:t>Is dark, rich in nutrients, and very good for growing many different kinds of vegetables.</a:t>
            </a:r>
          </a:p>
          <a:p>
            <a:pPr lvl="1"/>
            <a:r>
              <a:rPr lang="en-US" sz="1400" b="0" dirty="0" smtClean="0"/>
              <a:t>The nutrients from decaying organic material provide a lot of food for plants.</a:t>
            </a:r>
          </a:p>
          <a:p>
            <a:pPr lvl="1"/>
            <a:r>
              <a:rPr lang="en-US" sz="1400" b="0" dirty="0" smtClean="0"/>
              <a:t>If the mucky soil in your garden does not drain well, add sand and then till the plot before planting.</a:t>
            </a:r>
          </a:p>
          <a:p>
            <a:pPr lvl="1"/>
            <a:endParaRPr lang="en-US" sz="1400" b="0" dirty="0"/>
          </a:p>
          <a:p>
            <a:pPr lvl="1"/>
            <a:endParaRPr lang="en-US" sz="1400" b="0" dirty="0"/>
          </a:p>
          <a:p>
            <a:r>
              <a:rPr lang="en-US" sz="1800" dirty="0"/>
              <a:t>Peat Soil</a:t>
            </a:r>
            <a:r>
              <a:rPr lang="en-US" sz="1800" dirty="0" smtClean="0"/>
              <a:t>:</a:t>
            </a:r>
          </a:p>
          <a:p>
            <a:pPr lvl="1"/>
            <a:r>
              <a:rPr lang="en-US" sz="1400" b="0" dirty="0" smtClean="0"/>
              <a:t>Contains decaying vegetable matter, usually from a forest floor, that is high in carbon.</a:t>
            </a:r>
          </a:p>
          <a:p>
            <a:pPr lvl="1"/>
            <a:r>
              <a:rPr lang="en-US" sz="1400" b="0" dirty="0" smtClean="0"/>
              <a:t>Carbon is a nutrient that helps plants grow.</a:t>
            </a:r>
          </a:p>
          <a:p>
            <a:pPr lvl="1"/>
            <a:r>
              <a:rPr lang="en-US" sz="1400" b="0" dirty="0" smtClean="0"/>
              <a:t>Peat soil is light and almost dusty. </a:t>
            </a:r>
          </a:p>
          <a:p>
            <a:pPr lvl="1"/>
            <a:r>
              <a:rPr lang="en-US" sz="1400" b="0" dirty="0" smtClean="0"/>
              <a:t>If your garden area contains only peat, add topsoil, organic humus, or compost, and then till the plot before planting.</a:t>
            </a:r>
            <a:endParaRPr lang="en-US" sz="1400" b="0"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64088" y="1386023"/>
            <a:ext cx="3541400" cy="2656050"/>
          </a:xfrm>
          <a:prstGeom prst="rect">
            <a:avLst/>
          </a:prstGeom>
        </p:spPr>
      </p:pic>
      <p:pic>
        <p:nvPicPr>
          <p:cNvPr id="10" name="Picture 9"/>
          <p:cNvPicPr>
            <a:picLocks noChangeAspect="1"/>
          </p:cNvPicPr>
          <p:nvPr/>
        </p:nvPicPr>
        <p:blipFill>
          <a:blip r:embed="rId3"/>
          <a:stretch>
            <a:fillRect/>
          </a:stretch>
        </p:blipFill>
        <p:spPr>
          <a:xfrm>
            <a:off x="5364088" y="4221088"/>
            <a:ext cx="3541400" cy="2360933"/>
          </a:xfrm>
          <a:prstGeom prst="rect">
            <a:avLst/>
          </a:prstGeom>
        </p:spPr>
      </p:pic>
    </p:spTree>
    <p:extLst>
      <p:ext uri="{BB962C8B-B14F-4D97-AF65-F5344CB8AC3E}">
        <p14:creationId xmlns:p14="http://schemas.microsoft.com/office/powerpoint/2010/main" val="23853243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Planning Your Garden</a:t>
            </a:r>
            <a:endParaRPr lang="en-US" dirty="0"/>
          </a:p>
        </p:txBody>
      </p:sp>
      <p:sp>
        <p:nvSpPr>
          <p:cNvPr id="3" name="Content Placeholder 2"/>
          <p:cNvSpPr>
            <a:spLocks noGrp="1"/>
          </p:cNvSpPr>
          <p:nvPr>
            <p:ph idx="1"/>
          </p:nvPr>
        </p:nvSpPr>
        <p:spPr>
          <a:xfrm>
            <a:off x="467544" y="2204864"/>
            <a:ext cx="4248472" cy="4032448"/>
          </a:xfrm>
        </p:spPr>
        <p:txBody>
          <a:bodyPr/>
          <a:lstStyle/>
          <a:p>
            <a:r>
              <a:rPr lang="en-US" sz="1800" dirty="0" smtClean="0"/>
              <a:t>Step </a:t>
            </a:r>
            <a:r>
              <a:rPr lang="en-US" sz="1800" dirty="0"/>
              <a:t>1: What Vegetables Do You Like?</a:t>
            </a:r>
          </a:p>
          <a:p>
            <a:r>
              <a:rPr lang="en-US" sz="1800" dirty="0"/>
              <a:t>Step 2: What Vegetables Do You Eat Regularly?</a:t>
            </a:r>
          </a:p>
          <a:p>
            <a:r>
              <a:rPr lang="en-US" sz="1800" dirty="0"/>
              <a:t>Step 3: Review Those Lists</a:t>
            </a:r>
          </a:p>
          <a:p>
            <a:pPr lvl="1"/>
            <a:r>
              <a:rPr lang="en-US" sz="1600" b="0" dirty="0"/>
              <a:t>Read through both of your lists and highlight the vegetables which appear on both lists.  It is those vegetables you should focus on trying to grow first. </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5996" y="2276872"/>
            <a:ext cx="4211960" cy="3153705"/>
          </a:xfrm>
          <a:prstGeom prst="rect">
            <a:avLst/>
          </a:prstGeom>
        </p:spPr>
      </p:pic>
      <p:sp>
        <p:nvSpPr>
          <p:cNvPr id="11" name="Rectangle 10"/>
          <p:cNvSpPr/>
          <p:nvPr/>
        </p:nvSpPr>
        <p:spPr>
          <a:xfrm>
            <a:off x="467544" y="1700808"/>
            <a:ext cx="8136904" cy="400110"/>
          </a:xfrm>
          <a:prstGeom prst="rect">
            <a:avLst/>
          </a:prstGeom>
        </p:spPr>
        <p:txBody>
          <a:bodyPr wrap="square">
            <a:spAutoFit/>
          </a:bodyPr>
          <a:lstStyle/>
          <a:p>
            <a:pPr marL="0" indent="0">
              <a:buNone/>
            </a:pPr>
            <a:r>
              <a:rPr lang="en-US" sz="2000" dirty="0"/>
              <a:t>Before you plant your garden, decide what crops you want to grow.</a:t>
            </a:r>
          </a:p>
        </p:txBody>
      </p:sp>
    </p:spTree>
    <p:extLst>
      <p:ext uri="{BB962C8B-B14F-4D97-AF65-F5344CB8AC3E}">
        <p14:creationId xmlns:p14="http://schemas.microsoft.com/office/powerpoint/2010/main" val="29914079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Planning Your Garden</a:t>
            </a:r>
            <a:endParaRPr lang="en-US" dirty="0"/>
          </a:p>
        </p:txBody>
      </p:sp>
      <p:sp>
        <p:nvSpPr>
          <p:cNvPr id="3" name="Content Placeholder 2"/>
          <p:cNvSpPr>
            <a:spLocks noGrp="1"/>
          </p:cNvSpPr>
          <p:nvPr>
            <p:ph idx="1"/>
          </p:nvPr>
        </p:nvSpPr>
        <p:spPr>
          <a:xfrm>
            <a:off x="323528" y="1557338"/>
            <a:ext cx="8496622" cy="2015678"/>
          </a:xfrm>
        </p:spPr>
        <p:txBody>
          <a:bodyPr/>
          <a:lstStyle/>
          <a:p>
            <a:r>
              <a:rPr lang="en-US" sz="1800" dirty="0"/>
              <a:t>Step 4: Decide where to grow the garden.</a:t>
            </a:r>
          </a:p>
          <a:p>
            <a:r>
              <a:rPr lang="en-US" sz="1800" dirty="0" smtClean="0"/>
              <a:t>Step 5: Get a piece of paper and a pencil and map out where you will plant each crop.</a:t>
            </a:r>
          </a:p>
          <a:p>
            <a:pPr lvl="1"/>
            <a:r>
              <a:rPr lang="en-US" sz="1600" b="0" dirty="0"/>
              <a:t>If you are a new gardener, try to limit the number of plants and varieties you are planting in order to keep </a:t>
            </a:r>
            <a:r>
              <a:rPr lang="en-US" sz="1600" b="0" dirty="0" smtClean="0"/>
              <a:t>your </a:t>
            </a:r>
            <a:r>
              <a:rPr lang="en-US" sz="1600" b="0" dirty="0"/>
              <a:t>garden manageable while you are learning. </a:t>
            </a:r>
          </a:p>
          <a:p>
            <a:pPr lvl="1"/>
            <a:r>
              <a:rPr lang="en-US" sz="1600" b="0" dirty="0"/>
              <a:t>Limit the number of plants based on the space you intend to plant in.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0976" y="3429000"/>
            <a:ext cx="6181725" cy="3276600"/>
          </a:xfrm>
          <a:prstGeom prst="rect">
            <a:avLst/>
          </a:prstGeom>
        </p:spPr>
      </p:pic>
    </p:spTree>
    <p:extLst>
      <p:ext uri="{BB962C8B-B14F-4D97-AF65-F5344CB8AC3E}">
        <p14:creationId xmlns:p14="http://schemas.microsoft.com/office/powerpoint/2010/main" val="38208645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Planning Your Garden</a:t>
            </a:r>
          </a:p>
        </p:txBody>
      </p:sp>
      <p:sp>
        <p:nvSpPr>
          <p:cNvPr id="3" name="Content Placeholder 2"/>
          <p:cNvSpPr>
            <a:spLocks noGrp="1"/>
          </p:cNvSpPr>
          <p:nvPr>
            <p:ph idx="1"/>
          </p:nvPr>
        </p:nvSpPr>
        <p:spPr>
          <a:xfrm>
            <a:off x="323528" y="1557338"/>
            <a:ext cx="4896544" cy="1799654"/>
          </a:xfrm>
        </p:spPr>
        <p:txBody>
          <a:bodyPr/>
          <a:lstStyle/>
          <a:p>
            <a:r>
              <a:rPr lang="en-US" sz="1800" dirty="0" smtClean="0"/>
              <a:t>Step 6: Decide </a:t>
            </a:r>
            <a:r>
              <a:rPr lang="en-US" sz="1800" dirty="0"/>
              <a:t>how you will start your crops.</a:t>
            </a:r>
          </a:p>
          <a:p>
            <a:pPr lvl="1"/>
            <a:r>
              <a:rPr lang="en-US" sz="1600" b="0" dirty="0"/>
              <a:t>You can buy seeds or young plants.</a:t>
            </a:r>
          </a:p>
          <a:p>
            <a:r>
              <a:rPr lang="en-US" sz="1800" dirty="0" smtClean="0"/>
              <a:t>Step 7: Visit </a:t>
            </a:r>
            <a:r>
              <a:rPr lang="en-US" sz="1800" dirty="0"/>
              <a:t>the plot of land where your garden will be located and decide what you need to do to prepare the ground.</a:t>
            </a:r>
          </a:p>
          <a:p>
            <a:endParaRPr lang="en-US" sz="1800" dirty="0"/>
          </a:p>
        </p:txBody>
      </p:sp>
      <p:pic>
        <p:nvPicPr>
          <p:cNvPr id="5" name="Picture 4"/>
          <p:cNvPicPr>
            <a:picLocks noChangeAspect="1"/>
          </p:cNvPicPr>
          <p:nvPr/>
        </p:nvPicPr>
        <p:blipFill>
          <a:blip r:embed="rId2"/>
          <a:stretch>
            <a:fillRect/>
          </a:stretch>
        </p:blipFill>
        <p:spPr>
          <a:xfrm>
            <a:off x="5724127" y="1557338"/>
            <a:ext cx="3043261" cy="2329997"/>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4127" y="4005064"/>
            <a:ext cx="3022998" cy="2267249"/>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608" y="3626019"/>
            <a:ext cx="3528392" cy="2646294"/>
          </a:xfrm>
          <a:prstGeom prst="rect">
            <a:avLst/>
          </a:prstGeom>
        </p:spPr>
      </p:pic>
    </p:spTree>
    <p:extLst>
      <p:ext uri="{BB962C8B-B14F-4D97-AF65-F5344CB8AC3E}">
        <p14:creationId xmlns:p14="http://schemas.microsoft.com/office/powerpoint/2010/main" val="22131334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Growing from Seeds</a:t>
            </a:r>
            <a:endParaRPr lang="en-US" dirty="0"/>
          </a:p>
        </p:txBody>
      </p:sp>
      <p:sp>
        <p:nvSpPr>
          <p:cNvPr id="3" name="Content Placeholder 2"/>
          <p:cNvSpPr>
            <a:spLocks noGrp="1"/>
          </p:cNvSpPr>
          <p:nvPr>
            <p:ph idx="1"/>
          </p:nvPr>
        </p:nvSpPr>
        <p:spPr>
          <a:xfrm>
            <a:off x="323528" y="4221088"/>
            <a:ext cx="8496622" cy="2162250"/>
          </a:xfrm>
        </p:spPr>
        <p:txBody>
          <a:bodyPr/>
          <a:lstStyle/>
          <a:p>
            <a:r>
              <a:rPr lang="en-US" sz="1800" dirty="0" smtClean="0"/>
              <a:t>Planting </a:t>
            </a:r>
            <a:r>
              <a:rPr lang="en-US" sz="1800" dirty="0"/>
              <a:t>seeds </a:t>
            </a:r>
            <a:r>
              <a:rPr lang="en-US" sz="1800" dirty="0" smtClean="0"/>
              <a:t>into the soil outdoors </a:t>
            </a:r>
            <a:r>
              <a:rPr lang="en-US" sz="1800" dirty="0"/>
              <a:t>is called direct sowing, and it's an easy process that yields great results.</a:t>
            </a:r>
          </a:p>
          <a:p>
            <a:r>
              <a:rPr lang="en-US" sz="1800" dirty="0"/>
              <a:t>Unlike indoor seed starting, direct sowing involves unpredictable elements: weather, wildlife and insects. </a:t>
            </a:r>
            <a:endParaRPr lang="en-US" sz="1800" dirty="0" smtClean="0"/>
          </a:p>
          <a:p>
            <a:r>
              <a:rPr lang="en-US" sz="1800" dirty="0" smtClean="0"/>
              <a:t>Even </a:t>
            </a:r>
            <a:r>
              <a:rPr lang="en-US" sz="1800" dirty="0"/>
              <a:t>so, many vegetables, annuals, herbs and perennials sprout easily from seed sown directly into garden soil</a:t>
            </a:r>
            <a:r>
              <a:rPr lang="en-US" sz="1800" dirty="0" smtClean="0"/>
              <a:t>.</a:t>
            </a:r>
          </a:p>
          <a:p>
            <a:endParaRPr lang="en-US" sz="18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1640" y="1628800"/>
            <a:ext cx="6660232" cy="2421903"/>
          </a:xfrm>
          <a:prstGeom prst="rect">
            <a:avLst/>
          </a:prstGeom>
        </p:spPr>
      </p:pic>
    </p:spTree>
    <p:extLst>
      <p:ext uri="{BB962C8B-B14F-4D97-AF65-F5344CB8AC3E}">
        <p14:creationId xmlns:p14="http://schemas.microsoft.com/office/powerpoint/2010/main" val="31307494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Growing from Seeds</a:t>
            </a:r>
          </a:p>
        </p:txBody>
      </p:sp>
      <p:sp>
        <p:nvSpPr>
          <p:cNvPr id="3" name="Content Placeholder 2"/>
          <p:cNvSpPr>
            <a:spLocks noGrp="1"/>
          </p:cNvSpPr>
          <p:nvPr>
            <p:ph idx="1"/>
          </p:nvPr>
        </p:nvSpPr>
        <p:spPr>
          <a:xfrm>
            <a:off x="251520" y="1557338"/>
            <a:ext cx="8568630" cy="4826000"/>
          </a:xfrm>
        </p:spPr>
        <p:txBody>
          <a:bodyPr/>
          <a:lstStyle/>
          <a:p>
            <a:pPr marL="0" indent="0">
              <a:buNone/>
            </a:pPr>
            <a:r>
              <a:rPr lang="en-US" sz="1800" b="1" dirty="0" smtClean="0"/>
              <a:t>Step by Step Instructions for Direct Sowing</a:t>
            </a:r>
          </a:p>
          <a:p>
            <a:pPr>
              <a:buFont typeface="+mj-lt"/>
              <a:buAutoNum type="arabicPeriod"/>
            </a:pPr>
            <a:r>
              <a:rPr lang="en-US" sz="1800" b="1" dirty="0" smtClean="0"/>
              <a:t>Prepare </a:t>
            </a:r>
            <a:r>
              <a:rPr lang="en-US" sz="1800" b="1" dirty="0"/>
              <a:t>Soil –</a:t>
            </a:r>
            <a:r>
              <a:rPr lang="en-US" sz="1800" dirty="0"/>
              <a:t> Use a rake or hand fork to loosen soil. Break apart large soil clumps, and remove debris, such as sticks, rocks and roots. Add amendments to soil, such as fertilizer and organic matter, to create the most ideal growing situation. Finish by creating a level surface.</a:t>
            </a:r>
          </a:p>
          <a:p>
            <a:pPr>
              <a:buFont typeface="+mj-lt"/>
              <a:buAutoNum type="arabicPeriod"/>
            </a:pPr>
            <a:r>
              <a:rPr lang="en-US" sz="1800" b="1" dirty="0"/>
              <a:t>Dig In – </a:t>
            </a:r>
            <a:r>
              <a:rPr lang="en-US" sz="1800" dirty="0"/>
              <a:t>Most seed packets describe planting depth. The rule of thumb is to plant at a depth equal to three times the seed diameter. </a:t>
            </a:r>
            <a:endParaRPr lang="en-US" sz="1800" dirty="0" smtClean="0"/>
          </a:p>
          <a:p>
            <a:pPr lvl="1"/>
            <a:r>
              <a:rPr lang="en-US" sz="1600" b="0" dirty="0" smtClean="0"/>
              <a:t>If </a:t>
            </a:r>
            <a:r>
              <a:rPr lang="en-US" sz="1600" b="0" dirty="0"/>
              <a:t>your soil has a high clay content and tends to crust over as it dries, cover seeds with commercial seed-starting mix.</a:t>
            </a:r>
          </a:p>
          <a:p>
            <a:pPr lvl="1"/>
            <a:r>
              <a:rPr lang="en-US" sz="1600" b="0" dirty="0"/>
              <a:t>When sowing extremely small seeds, such as </a:t>
            </a:r>
            <a:r>
              <a:rPr lang="en-US" sz="1600" b="0" dirty="0" smtClean="0"/>
              <a:t>carrots, </a:t>
            </a:r>
            <a:r>
              <a:rPr lang="en-US" sz="1600" b="0" dirty="0"/>
              <a:t>mix seeds with sand to aid in dispersal.</a:t>
            </a:r>
          </a:p>
          <a:p>
            <a:pPr lvl="1"/>
            <a:r>
              <a:rPr lang="en-US" sz="1600" b="0" dirty="0"/>
              <a:t>When sowing larger seeds, including peas and beans, create a long furrow and dribble seeds at the proper spacing. Alternatively, use a bamboo stake, dibber or pencil to form individual planting holes</a:t>
            </a:r>
            <a:r>
              <a:rPr lang="en-US" sz="1600" b="0" dirty="0" smtClean="0"/>
              <a:t>.</a:t>
            </a:r>
            <a:endParaRPr lang="en-US" sz="1600" b="0" dirty="0"/>
          </a:p>
        </p:txBody>
      </p:sp>
    </p:spTree>
    <p:extLst>
      <p:ext uri="{BB962C8B-B14F-4D97-AF65-F5344CB8AC3E}">
        <p14:creationId xmlns:p14="http://schemas.microsoft.com/office/powerpoint/2010/main" val="7001796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Growing from Seeds</a:t>
            </a:r>
          </a:p>
        </p:txBody>
      </p:sp>
      <p:sp>
        <p:nvSpPr>
          <p:cNvPr id="3" name="Content Placeholder 2"/>
          <p:cNvSpPr>
            <a:spLocks noGrp="1"/>
          </p:cNvSpPr>
          <p:nvPr>
            <p:ph idx="1"/>
          </p:nvPr>
        </p:nvSpPr>
        <p:spPr>
          <a:xfrm>
            <a:off x="323528" y="1557338"/>
            <a:ext cx="8496622" cy="4826000"/>
          </a:xfrm>
        </p:spPr>
        <p:txBody>
          <a:bodyPr/>
          <a:lstStyle/>
          <a:p>
            <a:pPr>
              <a:buFont typeface="+mj-lt"/>
              <a:buAutoNum type="arabicPeriod" startAt="3"/>
            </a:pPr>
            <a:r>
              <a:rPr lang="en-US" sz="1800" b="1" dirty="0" smtClean="0"/>
              <a:t>Moisture </a:t>
            </a:r>
            <a:r>
              <a:rPr lang="en-US" sz="1800" b="1" dirty="0"/>
              <a:t>Matters –</a:t>
            </a:r>
            <a:r>
              <a:rPr lang="en-US" sz="1800" dirty="0"/>
              <a:t> After planting, water seeds with a gentle mist or shower. Avoid using a strong splash or spray, which can dislodge seeds. It's vital to keep soil consistently moist. In a sunny spot, this may mean watering twice a day.</a:t>
            </a:r>
          </a:p>
          <a:p>
            <a:pPr>
              <a:buFont typeface="+mj-lt"/>
              <a:buAutoNum type="arabicPeriod" startAt="3"/>
            </a:pPr>
            <a:r>
              <a:rPr lang="en-US" sz="1800" b="1" dirty="0"/>
              <a:t>Stake The Spot –</a:t>
            </a:r>
            <a:r>
              <a:rPr lang="en-US" sz="1800" dirty="0"/>
              <a:t> Mark planting areas, especially if they're tucked between existing plantings. Use garden markers, stakes and string, tall sticks, plastic cutlery — anything that clearly defines where seeds are buried.</a:t>
            </a:r>
          </a:p>
          <a:p>
            <a:pPr>
              <a:buFont typeface="+mj-lt"/>
              <a:buAutoNum type="arabicPeriod" startAt="3"/>
            </a:pPr>
            <a:r>
              <a:rPr lang="en-US" sz="1800" b="1" dirty="0"/>
              <a:t>Identify Seedlings –</a:t>
            </a:r>
            <a:r>
              <a:rPr lang="en-US" sz="1800" dirty="0"/>
              <a:t> Learn what your seedlings will look like so you don't mistakenly pull them as weeds. Some seed packets show seedling appearance; you can also find illustrations or photos online. When in doubt, let the seedling remain until you know for sure if it's friend or foe.</a:t>
            </a:r>
          </a:p>
          <a:p>
            <a:pPr>
              <a:buFont typeface="+mj-lt"/>
              <a:buAutoNum type="arabicPeriod" startAt="3"/>
            </a:pPr>
            <a:r>
              <a:rPr lang="en-US" sz="1800" b="1" dirty="0"/>
              <a:t>Thin Seedlings – </a:t>
            </a:r>
            <a:r>
              <a:rPr lang="en-US" sz="1800" dirty="0"/>
              <a:t>Thin seedlings as directed on the seed packet. You'll disturb roots less if, instead of pulling seedlings you're removing, you snip seedlings at the soil line with a fingernail or a tiny pair or snips or scissors.</a:t>
            </a:r>
          </a:p>
          <a:p>
            <a:pPr>
              <a:buFont typeface="+mj-lt"/>
              <a:buAutoNum type="arabicPeriod" startAt="3"/>
            </a:pPr>
            <a:r>
              <a:rPr lang="en-US" sz="1800" b="1" dirty="0"/>
              <a:t>Watch For Pests – </a:t>
            </a:r>
            <a:r>
              <a:rPr lang="en-US" sz="1800" dirty="0"/>
              <a:t>Keep an eye out for and protect seedlings against Slugs, Snails, Cutworms and other insect pests.</a:t>
            </a:r>
          </a:p>
          <a:p>
            <a:endParaRPr lang="en-US" sz="1800" dirty="0"/>
          </a:p>
        </p:txBody>
      </p:sp>
    </p:spTree>
    <p:extLst>
      <p:ext uri="{BB962C8B-B14F-4D97-AF65-F5344CB8AC3E}">
        <p14:creationId xmlns:p14="http://schemas.microsoft.com/office/powerpoint/2010/main" val="33651499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979712" y="260350"/>
            <a:ext cx="6984901" cy="649288"/>
          </a:xfrm>
        </p:spPr>
        <p:txBody>
          <a:bodyPr/>
          <a:lstStyle/>
          <a:p>
            <a:r>
              <a:rPr lang="en-US" sz="2800" b="0" dirty="0" smtClean="0">
                <a:solidFill>
                  <a:schemeClr val="tx1"/>
                </a:solidFill>
                <a:latin typeface="Tahoma" charset="0"/>
              </a:rPr>
              <a:t>Gardening Merit Badge Requirements</a:t>
            </a:r>
            <a:endParaRPr lang="uk-UA" sz="2800" b="0" dirty="0">
              <a:solidFill>
                <a:schemeClr val="tx1"/>
              </a:solidFill>
              <a:latin typeface="Tahoma" charset="0"/>
            </a:endParaRPr>
          </a:p>
        </p:txBody>
      </p:sp>
      <p:sp>
        <p:nvSpPr>
          <p:cNvPr id="36867" name="Rectangle 3"/>
          <p:cNvSpPr>
            <a:spLocks noGrp="1" noChangeArrowheads="1"/>
          </p:cNvSpPr>
          <p:nvPr>
            <p:ph type="body" idx="1"/>
          </p:nvPr>
        </p:nvSpPr>
        <p:spPr>
          <a:xfrm>
            <a:off x="1979712" y="1051720"/>
            <a:ext cx="6696744" cy="5473624"/>
          </a:xfrm>
        </p:spPr>
        <p:txBody>
          <a:bodyPr/>
          <a:lstStyle/>
          <a:p>
            <a:pPr marL="457200" indent="-457200">
              <a:buFont typeface="+mj-lt"/>
              <a:buAutoNum type="arabicPeriod" startAt="9"/>
            </a:pPr>
            <a:r>
              <a:rPr lang="en-US" sz="1800" dirty="0" smtClean="0"/>
              <a:t>Do </a:t>
            </a:r>
            <a:r>
              <a:rPr lang="en-US" sz="1800" dirty="0"/>
              <a:t>ONE of the </a:t>
            </a:r>
            <a:r>
              <a:rPr lang="en-US" sz="1800" dirty="0" smtClean="0"/>
              <a:t>following:</a:t>
            </a:r>
          </a:p>
          <a:p>
            <a:pPr marL="685800" lvl="1" indent="-228600">
              <a:buFont typeface="+mj-lt"/>
              <a:buAutoNum type="alphaLcPeriod"/>
            </a:pPr>
            <a:r>
              <a:rPr lang="en-US" sz="1400" b="0" dirty="0" smtClean="0"/>
              <a:t>Identify </a:t>
            </a:r>
            <a:r>
              <a:rPr lang="en-US" sz="1400" b="0" dirty="0"/>
              <a:t>three career opportunities that would use skills and knowledge in gardening. Pick one and research the </a:t>
            </a:r>
            <a:r>
              <a:rPr lang="en-US" sz="1400" b="0" dirty="0" smtClean="0"/>
              <a:t>training, education</a:t>
            </a:r>
            <a:r>
              <a:rPr lang="en-US" sz="1400" b="0" dirty="0"/>
              <a:t>, certification requirements, experience, and expenses associated with entering the field. Research the prospects </a:t>
            </a:r>
            <a:r>
              <a:rPr lang="en-US" sz="1400" b="0" dirty="0" smtClean="0"/>
              <a:t>for employment</a:t>
            </a:r>
            <a:r>
              <a:rPr lang="en-US" sz="1400" b="0" dirty="0"/>
              <a:t>, starting salary, advancement opportunities and career goals associated with this career. Discuss what you </a:t>
            </a:r>
            <a:r>
              <a:rPr lang="en-US" sz="1400" b="0" dirty="0" smtClean="0"/>
              <a:t>learned with </a:t>
            </a:r>
            <a:r>
              <a:rPr lang="en-US" sz="1400" b="0" dirty="0"/>
              <a:t>your counselor and whether you might be interested in this career.</a:t>
            </a:r>
          </a:p>
          <a:p>
            <a:pPr marL="685800" lvl="1" indent="-228600">
              <a:buFont typeface="+mj-lt"/>
              <a:buAutoNum type="alphaLcPeriod"/>
            </a:pPr>
            <a:r>
              <a:rPr lang="en-US" sz="1400" b="0" dirty="0" smtClean="0"/>
              <a:t>Identify </a:t>
            </a:r>
            <a:r>
              <a:rPr lang="en-US" sz="1400" b="0" dirty="0"/>
              <a:t>how you might use the skills and knowledge in gardening to pursue a personal hobby and/or healthy lifestyle. </a:t>
            </a:r>
            <a:r>
              <a:rPr lang="en-US" sz="1400" b="0" dirty="0" smtClean="0"/>
              <a:t>Research the </a:t>
            </a:r>
            <a:r>
              <a:rPr lang="en-US" sz="1400" b="0" dirty="0"/>
              <a:t>additional training required, expenses, and affiliation with organizations that would help you maximize the enjoyment </a:t>
            </a:r>
            <a:r>
              <a:rPr lang="en-US" sz="1400" b="0" dirty="0" smtClean="0"/>
              <a:t>and benefit </a:t>
            </a:r>
            <a:r>
              <a:rPr lang="en-US" sz="1400" b="0" dirty="0"/>
              <a:t>you might gain from it. Discuss what you learned with your counselor and share what short-term and long-term goals </a:t>
            </a:r>
            <a:r>
              <a:rPr lang="en-US" sz="1400" b="0" dirty="0" smtClean="0"/>
              <a:t>you might </a:t>
            </a:r>
            <a:r>
              <a:rPr lang="en-US" sz="1400" b="0" dirty="0"/>
              <a:t>have if you pursued this.</a:t>
            </a:r>
            <a:endParaRPr lang="en-US" sz="1400" b="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2400" y="118269"/>
            <a:ext cx="914400" cy="933450"/>
          </a:xfrm>
          <a:prstGeom prst="rect">
            <a:avLst/>
          </a:prstGeom>
        </p:spPr>
      </p:pic>
    </p:spTree>
    <p:extLst>
      <p:ext uri="{BB962C8B-B14F-4D97-AF65-F5344CB8AC3E}">
        <p14:creationId xmlns:p14="http://schemas.microsoft.com/office/powerpoint/2010/main" val="140945247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Growing from Seedlings</a:t>
            </a:r>
            <a:endParaRPr lang="en-US" dirty="0"/>
          </a:p>
        </p:txBody>
      </p:sp>
      <p:sp>
        <p:nvSpPr>
          <p:cNvPr id="3" name="Content Placeholder 2"/>
          <p:cNvSpPr>
            <a:spLocks noGrp="1"/>
          </p:cNvSpPr>
          <p:nvPr>
            <p:ph idx="1"/>
          </p:nvPr>
        </p:nvSpPr>
        <p:spPr>
          <a:xfrm>
            <a:off x="179512" y="1557338"/>
            <a:ext cx="6048672" cy="4968006"/>
          </a:xfrm>
        </p:spPr>
        <p:txBody>
          <a:bodyPr/>
          <a:lstStyle/>
          <a:p>
            <a:r>
              <a:rPr lang="en-US" sz="1800" dirty="0" smtClean="0"/>
              <a:t>Your garden has a better chance of surviving outdoors if you plant seedlings that already have roots.</a:t>
            </a:r>
          </a:p>
          <a:p>
            <a:r>
              <a:rPr lang="en-US" sz="1800" dirty="0" smtClean="0"/>
              <a:t>You can purchase seedlings or start your garden by planting seeds indoors in seed trays or small pots.</a:t>
            </a:r>
          </a:p>
          <a:p>
            <a:pPr lvl="1"/>
            <a:r>
              <a:rPr lang="en-US" sz="1600" b="0" dirty="0" smtClean="0"/>
              <a:t>Fill containers with soil to within ½ inch of the top.</a:t>
            </a:r>
          </a:p>
          <a:p>
            <a:pPr lvl="1"/>
            <a:r>
              <a:rPr lang="en-US" sz="1600" b="0" dirty="0" smtClean="0"/>
              <a:t>Place one or two seeds in each container and lightly cover the seeds with more soil.</a:t>
            </a:r>
          </a:p>
          <a:p>
            <a:pPr lvl="1"/>
            <a:r>
              <a:rPr lang="en-US" sz="1600" b="0" dirty="0" smtClean="0"/>
              <a:t>After the seeds have been planted, use a mist sprayer to dampen the soil.</a:t>
            </a:r>
          </a:p>
          <a:p>
            <a:pPr lvl="1"/>
            <a:r>
              <a:rPr lang="en-US" sz="1600" b="0" dirty="0" smtClean="0"/>
              <a:t>Place the seeds in a warm, well-lighted location.</a:t>
            </a:r>
          </a:p>
          <a:p>
            <a:pPr lvl="1"/>
            <a:r>
              <a:rPr lang="en-US" sz="1600" b="0" dirty="0" smtClean="0"/>
              <a:t>Keep the soil moist.</a:t>
            </a:r>
          </a:p>
          <a:p>
            <a:pPr lvl="1"/>
            <a:r>
              <a:rPr lang="en-US" sz="1600" b="0" dirty="0" smtClean="0"/>
              <a:t>Most seeds will sprout within 7 to 10 days.</a:t>
            </a:r>
          </a:p>
          <a:p>
            <a:r>
              <a:rPr lang="en-US" sz="1800" dirty="0" smtClean="0"/>
              <a:t>Start four to eight weeks before your area’s last frost date.</a:t>
            </a:r>
          </a:p>
          <a:p>
            <a:r>
              <a:rPr lang="en-US" sz="1800" dirty="0" smtClean="0"/>
              <a:t>Plants are ready to set out when they have at least four leaves and remain standing when you water them.</a:t>
            </a:r>
            <a:endParaRPr lang="en-US" sz="1800"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00192" y="1628800"/>
            <a:ext cx="2686638" cy="1512168"/>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0193" y="3284984"/>
            <a:ext cx="2160240" cy="3240360"/>
          </a:xfrm>
          <a:prstGeom prst="rect">
            <a:avLst/>
          </a:prstGeom>
        </p:spPr>
      </p:pic>
    </p:spTree>
    <p:extLst>
      <p:ext uri="{BB962C8B-B14F-4D97-AF65-F5344CB8AC3E}">
        <p14:creationId xmlns:p14="http://schemas.microsoft.com/office/powerpoint/2010/main" val="9839636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Growing Vegetables</a:t>
            </a:r>
            <a:endParaRPr lang="en-US" dirty="0"/>
          </a:p>
        </p:txBody>
      </p:sp>
      <p:sp>
        <p:nvSpPr>
          <p:cNvPr id="3" name="Content Placeholder 2"/>
          <p:cNvSpPr>
            <a:spLocks noGrp="1"/>
          </p:cNvSpPr>
          <p:nvPr>
            <p:ph idx="1"/>
          </p:nvPr>
        </p:nvSpPr>
        <p:spPr>
          <a:xfrm>
            <a:off x="395536" y="1557338"/>
            <a:ext cx="5760640" cy="5112022"/>
          </a:xfrm>
        </p:spPr>
        <p:txBody>
          <a:bodyPr/>
          <a:lstStyle/>
          <a:p>
            <a:pPr marL="0" indent="0">
              <a:buNone/>
            </a:pPr>
            <a:r>
              <a:rPr lang="en-US" sz="1800" b="1" dirty="0" smtClean="0"/>
              <a:t>Vegetables</a:t>
            </a:r>
          </a:p>
          <a:p>
            <a:r>
              <a:rPr lang="en-US" sz="1800" dirty="0" smtClean="0"/>
              <a:t>Direct-sow </a:t>
            </a:r>
            <a:r>
              <a:rPr lang="en-US" sz="1800" dirty="0"/>
              <a:t>tap-rooted vegetables, such as carrots or radishes, that don't transplant well as seedlings. </a:t>
            </a:r>
            <a:endParaRPr lang="en-US" sz="1800" dirty="0" smtClean="0"/>
          </a:p>
          <a:p>
            <a:pPr lvl="1"/>
            <a:r>
              <a:rPr lang="en-US" sz="1600" b="0" dirty="0" smtClean="0"/>
              <a:t>Beets </a:t>
            </a:r>
            <a:r>
              <a:rPr lang="en-US" sz="1600" b="0" dirty="0"/>
              <a:t>transplant well, but they prefer growing in cool soil so there's no reason to start them indoors.</a:t>
            </a:r>
          </a:p>
          <a:p>
            <a:r>
              <a:rPr lang="en-US" sz="1800" dirty="0"/>
              <a:t>Heat-loving crops that need a long season to produce, such as tomato, pepper or eggplant, don't yield as strong a performance when they're direct-sown, especially in regions with short growing seasons. </a:t>
            </a:r>
            <a:endParaRPr lang="en-US" sz="1800" dirty="0" smtClean="0"/>
          </a:p>
          <a:p>
            <a:pPr lvl="1"/>
            <a:r>
              <a:rPr lang="en-US" sz="1600" b="0" dirty="0" smtClean="0"/>
              <a:t>Start </a:t>
            </a:r>
            <a:r>
              <a:rPr lang="en-US" sz="1600" b="0" dirty="0"/>
              <a:t>these seeds indoors. </a:t>
            </a:r>
            <a:endParaRPr lang="en-US" sz="1600" b="0" dirty="0" smtClean="0"/>
          </a:p>
          <a:p>
            <a:r>
              <a:rPr lang="en-US" sz="1800" dirty="0" smtClean="0"/>
              <a:t>Other </a:t>
            </a:r>
            <a:r>
              <a:rPr lang="en-US" sz="1800" dirty="0"/>
              <a:t>heat-loving crops, such as pumpkin, squash, cucumber, beans and melons, thrive when direct-sown after all danger of frost is past.</a:t>
            </a:r>
          </a:p>
          <a:p>
            <a:endParaRPr lang="en-US" sz="18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6176" y="3690194"/>
            <a:ext cx="2843808" cy="2843808"/>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6176" y="1486297"/>
            <a:ext cx="2843808" cy="2132856"/>
          </a:xfrm>
          <a:prstGeom prst="rect">
            <a:avLst/>
          </a:prstGeom>
        </p:spPr>
      </p:pic>
    </p:spTree>
    <p:extLst>
      <p:ext uri="{BB962C8B-B14F-4D97-AF65-F5344CB8AC3E}">
        <p14:creationId xmlns:p14="http://schemas.microsoft.com/office/powerpoint/2010/main" val="34503649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Growing Flowers</a:t>
            </a:r>
            <a:endParaRPr lang="en-US" dirty="0"/>
          </a:p>
        </p:txBody>
      </p:sp>
      <p:sp>
        <p:nvSpPr>
          <p:cNvPr id="3" name="Content Placeholder 2"/>
          <p:cNvSpPr>
            <a:spLocks noGrp="1"/>
          </p:cNvSpPr>
          <p:nvPr>
            <p:ph idx="1"/>
          </p:nvPr>
        </p:nvSpPr>
        <p:spPr>
          <a:xfrm>
            <a:off x="467544" y="1557338"/>
            <a:ext cx="4824536" cy="4826000"/>
          </a:xfrm>
        </p:spPr>
        <p:txBody>
          <a:bodyPr/>
          <a:lstStyle/>
          <a:p>
            <a:pPr marL="0" indent="0">
              <a:buNone/>
            </a:pPr>
            <a:r>
              <a:rPr lang="en-US" sz="1800" b="1" dirty="0"/>
              <a:t>Flowers</a:t>
            </a:r>
            <a:endParaRPr lang="en-US" sz="1800" dirty="0"/>
          </a:p>
          <a:p>
            <a:r>
              <a:rPr lang="en-US" sz="1800" dirty="0"/>
              <a:t>Some flowers, including Sweet Pea, Larkspur and Bachelor's Buttons, germinate best in cool soil and should be direct-sown early in the growing season. </a:t>
            </a:r>
            <a:endParaRPr lang="en-US" sz="1800" dirty="0" smtClean="0"/>
          </a:p>
          <a:p>
            <a:r>
              <a:rPr lang="en-US" sz="1800" dirty="0" smtClean="0"/>
              <a:t>You </a:t>
            </a:r>
            <a:r>
              <a:rPr lang="en-US" sz="1800" dirty="0"/>
              <a:t>also want to direct-sow bloomers that don't transplant well as seedlings, such as Morning Glory, Nasturtium, Poppies and Moonflower.</a:t>
            </a:r>
          </a:p>
          <a:p>
            <a:r>
              <a:rPr lang="en-US" sz="1800" dirty="0"/>
              <a:t>Annuals that require a long time to grow from seed are best started indoors. </a:t>
            </a:r>
            <a:endParaRPr lang="en-US" sz="1800" dirty="0" smtClean="0"/>
          </a:p>
          <a:p>
            <a:r>
              <a:rPr lang="en-US" sz="1800" dirty="0" smtClean="0"/>
              <a:t>Examples </a:t>
            </a:r>
            <a:r>
              <a:rPr lang="en-US" sz="1800" dirty="0"/>
              <a:t>include Cleome, Petunia, </a:t>
            </a:r>
            <a:r>
              <a:rPr lang="en-US" sz="1800" dirty="0" err="1"/>
              <a:t>Nicotiana</a:t>
            </a:r>
            <a:r>
              <a:rPr lang="en-US" sz="1800" dirty="0"/>
              <a:t> and Amaranth. </a:t>
            </a:r>
            <a:endParaRPr lang="en-US" sz="1800" dirty="0" smtClean="0"/>
          </a:p>
          <a:p>
            <a:r>
              <a:rPr lang="en-US" sz="1800" dirty="0" smtClean="0"/>
              <a:t>Other </a:t>
            </a:r>
            <a:r>
              <a:rPr lang="en-US" sz="1800" dirty="0"/>
              <a:t>warm-season annuals, including Cosmos, Marigold and Zinnia, grow quickly from direct-sown seed.</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87702" y="3995894"/>
            <a:ext cx="3707141" cy="246924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0388" y="1759349"/>
            <a:ext cx="3714455" cy="2087686"/>
          </a:xfrm>
          <a:prstGeom prst="rect">
            <a:avLst/>
          </a:prstGeom>
        </p:spPr>
      </p:pic>
    </p:spTree>
    <p:extLst>
      <p:ext uri="{BB962C8B-B14F-4D97-AF65-F5344CB8AC3E}">
        <p14:creationId xmlns:p14="http://schemas.microsoft.com/office/powerpoint/2010/main" val="18925999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2195736" y="188913"/>
            <a:ext cx="6624414" cy="723900"/>
          </a:xfrm>
        </p:spPr>
        <p:txBody>
          <a:bodyPr/>
          <a:lstStyle/>
          <a:p>
            <a:r>
              <a:rPr lang="en-US" dirty="0" smtClean="0"/>
              <a:t>Requirement 3</a:t>
            </a:r>
            <a:endParaRPr lang="en-US" dirty="0"/>
          </a:p>
        </p:txBody>
      </p:sp>
      <p:sp>
        <p:nvSpPr>
          <p:cNvPr id="114691" name="Rectangle 3"/>
          <p:cNvSpPr>
            <a:spLocks noGrp="1" noChangeArrowheads="1"/>
          </p:cNvSpPr>
          <p:nvPr>
            <p:ph type="body" idx="1"/>
          </p:nvPr>
        </p:nvSpPr>
        <p:spPr>
          <a:xfrm>
            <a:off x="323529" y="1700807"/>
            <a:ext cx="8496622" cy="4825405"/>
          </a:xfrm>
        </p:spPr>
        <p:txBody>
          <a:bodyPr/>
          <a:lstStyle/>
          <a:p>
            <a:pPr marL="0" indent="0">
              <a:buNone/>
            </a:pPr>
            <a:r>
              <a:rPr lang="en-US" sz="1800" dirty="0"/>
              <a:t>Give the nutritional value of the following: </a:t>
            </a:r>
          </a:p>
          <a:p>
            <a:pPr lvl="1">
              <a:buFont typeface="+mj-lt"/>
              <a:buAutoNum type="alphaLcPeriod"/>
            </a:pPr>
            <a:r>
              <a:rPr lang="en-US" sz="1400" b="0" dirty="0"/>
              <a:t>Three root or tuber crops.</a:t>
            </a:r>
          </a:p>
          <a:p>
            <a:pPr lvl="1">
              <a:buFont typeface="+mj-lt"/>
              <a:buAutoNum type="alphaLcPeriod"/>
            </a:pPr>
            <a:r>
              <a:rPr lang="en-US" sz="1400" b="0" dirty="0"/>
              <a:t>Three vegetables that bear above the ground.</a:t>
            </a:r>
          </a:p>
          <a:p>
            <a:pPr lvl="1">
              <a:buFont typeface="+mj-lt"/>
              <a:buAutoNum type="alphaLcPeriod"/>
            </a:pPr>
            <a:r>
              <a:rPr lang="en-US" sz="1400" b="0" dirty="0"/>
              <a:t>Three fruits.</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2160" y="84138"/>
            <a:ext cx="914400" cy="93345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5800" y="2996952"/>
            <a:ext cx="5292080" cy="3305229"/>
          </a:xfrm>
          <a:prstGeom prst="rect">
            <a:avLst/>
          </a:prstGeom>
        </p:spPr>
      </p:pic>
    </p:spTree>
    <p:extLst>
      <p:ext uri="{BB962C8B-B14F-4D97-AF65-F5344CB8AC3E}">
        <p14:creationId xmlns:p14="http://schemas.microsoft.com/office/powerpoint/2010/main" val="20703520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Nutritional Values: Root/Tuber Crops</a:t>
            </a:r>
            <a:endParaRPr lang="en-US" dirty="0"/>
          </a:p>
        </p:txBody>
      </p:sp>
      <p:sp>
        <p:nvSpPr>
          <p:cNvPr id="3" name="Content Placeholder 2"/>
          <p:cNvSpPr>
            <a:spLocks noGrp="1"/>
          </p:cNvSpPr>
          <p:nvPr>
            <p:ph idx="1"/>
          </p:nvPr>
        </p:nvSpPr>
        <p:spPr>
          <a:xfrm>
            <a:off x="179512" y="1700808"/>
            <a:ext cx="4248472" cy="4682530"/>
          </a:xfrm>
        </p:spPr>
        <p:txBody>
          <a:bodyPr/>
          <a:lstStyle/>
          <a:p>
            <a:r>
              <a:rPr lang="en-US" sz="1800" dirty="0"/>
              <a:t>The main nutrient supplied by roots and tubers is dietary energy provided by carbohydrates. </a:t>
            </a:r>
            <a:endParaRPr lang="en-US" sz="1800" dirty="0" smtClean="0"/>
          </a:p>
          <a:p>
            <a:r>
              <a:rPr lang="en-US" sz="1800" dirty="0" smtClean="0"/>
              <a:t>The </a:t>
            </a:r>
            <a:r>
              <a:rPr lang="en-US" sz="1800" dirty="0"/>
              <a:t>protein content is low (one to two percent</a:t>
            </a:r>
            <a:r>
              <a:rPr lang="en-US" sz="1800" dirty="0" smtClean="0"/>
              <a:t>). </a:t>
            </a:r>
          </a:p>
          <a:p>
            <a:r>
              <a:rPr lang="en-US" sz="1800" dirty="0" smtClean="0"/>
              <a:t>Sweet </a:t>
            </a:r>
            <a:r>
              <a:rPr lang="en-US" sz="1800" dirty="0"/>
              <a:t>potato, potato and yam contain some vitamin C and yellow varieties of sweet potato, </a:t>
            </a:r>
            <a:r>
              <a:rPr lang="en-US" sz="1800" dirty="0" smtClean="0"/>
              <a:t>and yam contain </a:t>
            </a:r>
            <a:r>
              <a:rPr lang="en-US" sz="1800" dirty="0"/>
              <a:t>beta-carotene or </a:t>
            </a:r>
            <a:r>
              <a:rPr lang="en-US" sz="1800" dirty="0" smtClean="0"/>
              <a:t>vitamin A.</a:t>
            </a:r>
          </a:p>
          <a:p>
            <a:r>
              <a:rPr lang="en-US" sz="1800" dirty="0" smtClean="0"/>
              <a:t>Roots </a:t>
            </a:r>
            <a:r>
              <a:rPr lang="en-US" sz="1800" dirty="0"/>
              <a:t>and tubers are deficient in most other vitamins and minerals but contain significant amounts of dietary </a:t>
            </a:r>
            <a:r>
              <a:rPr lang="en-US" sz="1800" dirty="0" smtClean="0"/>
              <a:t>fiber.</a:t>
            </a:r>
            <a:endParaRPr lang="en-US" sz="18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0" y="1700808"/>
            <a:ext cx="4364541" cy="2909694"/>
          </a:xfrm>
          <a:prstGeom prst="rect">
            <a:avLst/>
          </a:prstGeom>
        </p:spPr>
      </p:pic>
    </p:spTree>
    <p:extLst>
      <p:ext uri="{BB962C8B-B14F-4D97-AF65-F5344CB8AC3E}">
        <p14:creationId xmlns:p14="http://schemas.microsoft.com/office/powerpoint/2010/main" val="31888357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4074" y="333375"/>
            <a:ext cx="6840413" cy="508000"/>
          </a:xfrm>
        </p:spPr>
        <p:txBody>
          <a:bodyPr/>
          <a:lstStyle/>
          <a:p>
            <a:r>
              <a:rPr lang="en-US" dirty="0" smtClean="0"/>
              <a:t>Nutritional Values: Vegetables</a:t>
            </a:r>
            <a:endParaRPr lang="en-US" dirty="0"/>
          </a:p>
        </p:txBody>
      </p:sp>
      <p:sp>
        <p:nvSpPr>
          <p:cNvPr id="3" name="Content Placeholder 2"/>
          <p:cNvSpPr>
            <a:spLocks noGrp="1"/>
          </p:cNvSpPr>
          <p:nvPr>
            <p:ph idx="1"/>
          </p:nvPr>
        </p:nvSpPr>
        <p:spPr>
          <a:xfrm>
            <a:off x="323528" y="4221088"/>
            <a:ext cx="8496622" cy="2378274"/>
          </a:xfrm>
        </p:spPr>
        <p:txBody>
          <a:bodyPr/>
          <a:lstStyle/>
          <a:p>
            <a:r>
              <a:rPr lang="en-US" sz="1800" dirty="0" smtClean="0"/>
              <a:t>Vegetables are </a:t>
            </a:r>
            <a:r>
              <a:rPr lang="en-US" sz="1800" dirty="0"/>
              <a:t>low in calories and fats but contain good amounts of vitamins and minerals. All the Green-Yellow-Orange vegetables are rich sources of calcium, magnesium, potassium, iron, beta-carotene, vitamin B-complex, vitamin-C, vitamin-A, and </a:t>
            </a:r>
            <a:r>
              <a:rPr lang="en-US" sz="1800" dirty="0" smtClean="0"/>
              <a:t>vitamin-K</a:t>
            </a:r>
            <a:r>
              <a:rPr lang="en-US" sz="1800" dirty="0"/>
              <a:t>.</a:t>
            </a:r>
          </a:p>
          <a:p>
            <a:pPr eaLnBrk="0" hangingPunct="0">
              <a:spcBef>
                <a:spcPct val="0"/>
              </a:spcBef>
            </a:pPr>
            <a:r>
              <a:rPr lang="en-US" altLang="en-US" sz="1800" dirty="0" smtClean="0">
                <a:latin typeface="Arial" panose="020B0604020202020204" pitchFamily="34" charset="0"/>
              </a:rPr>
              <a:t>Vegetables </a:t>
            </a:r>
            <a:r>
              <a:rPr lang="en-US" altLang="en-US" sz="1800" dirty="0">
                <a:latin typeface="Arial" panose="020B0604020202020204" pitchFamily="34" charset="0"/>
              </a:rPr>
              <a:t>provide plenty of soluble dietary fiber, which helps to ward off cholesterol and fats from the body and to help in smooth bowel </a:t>
            </a:r>
            <a:r>
              <a:rPr lang="en-US" altLang="en-US" sz="1800" dirty="0" smtClean="0">
                <a:latin typeface="Arial" panose="020B0604020202020204" pitchFamily="34" charset="0"/>
              </a:rPr>
              <a:t>movements.</a:t>
            </a:r>
            <a:endParaRPr lang="en-US" altLang="en-US" sz="1800" dirty="0">
              <a:latin typeface="Arial" panose="020B0604020202020204" pitchFamily="34" charset="0"/>
            </a:endParaRPr>
          </a:p>
          <a:p>
            <a:pPr eaLnBrk="0" hangingPunct="0">
              <a:spcBef>
                <a:spcPct val="0"/>
              </a:spcBef>
            </a:pPr>
            <a:r>
              <a:rPr lang="en-US" altLang="en-US" sz="1800" dirty="0" smtClean="0">
                <a:latin typeface="Arial" panose="020B0604020202020204" pitchFamily="34" charset="0"/>
              </a:rPr>
              <a:t>Vegetables </a:t>
            </a:r>
            <a:r>
              <a:rPr lang="en-US" altLang="en-US" sz="1800" dirty="0">
                <a:latin typeface="Arial" panose="020B0604020202020204" pitchFamily="34" charset="0"/>
              </a:rPr>
              <a:t>contain many </a:t>
            </a:r>
            <a:r>
              <a:rPr lang="en-US" altLang="en-US" sz="1800" dirty="0" smtClean="0">
                <a:latin typeface="Arial" panose="020B0604020202020204" pitchFamily="34" charset="0"/>
              </a:rPr>
              <a:t>antioxidants that help protect the </a:t>
            </a:r>
            <a:r>
              <a:rPr lang="en-US" altLang="en-US" sz="1800" dirty="0">
                <a:latin typeface="Arial" panose="020B0604020202020204" pitchFamily="34" charset="0"/>
              </a:rPr>
              <a:t>human body </a:t>
            </a:r>
            <a:r>
              <a:rPr lang="en-US" altLang="en-US" sz="1800" dirty="0" smtClean="0">
                <a:latin typeface="Arial" panose="020B0604020202020204" pitchFamily="34" charset="0"/>
              </a:rPr>
              <a:t>from diseases </a:t>
            </a:r>
            <a:r>
              <a:rPr lang="en-US" altLang="en-US" sz="1800" dirty="0">
                <a:latin typeface="Arial" panose="020B0604020202020204" pitchFamily="34" charset="0"/>
              </a:rPr>
              <a:t>and cancers, and </a:t>
            </a:r>
            <a:r>
              <a:rPr lang="en-US" altLang="en-US" sz="1800" dirty="0" smtClean="0">
                <a:latin typeface="Arial" panose="020B0604020202020204" pitchFamily="34" charset="0"/>
              </a:rPr>
              <a:t>by </a:t>
            </a:r>
            <a:r>
              <a:rPr lang="en-US" altLang="en-US" sz="1800" dirty="0">
                <a:latin typeface="Arial" panose="020B0604020202020204" pitchFamily="34" charset="0"/>
              </a:rPr>
              <a:t>boosting our immunity level. </a:t>
            </a:r>
          </a:p>
          <a:p>
            <a:endParaRPr lang="en-US" sz="1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9752" y="1556792"/>
            <a:ext cx="4680520" cy="2520280"/>
          </a:xfrm>
          <a:prstGeom prst="rect">
            <a:avLst/>
          </a:prstGeom>
        </p:spPr>
      </p:pic>
    </p:spTree>
    <p:extLst>
      <p:ext uri="{BB962C8B-B14F-4D97-AF65-F5344CB8AC3E}">
        <p14:creationId xmlns:p14="http://schemas.microsoft.com/office/powerpoint/2010/main" val="17918899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Nutritional Values: Fruits</a:t>
            </a:r>
            <a:endParaRPr lang="en-US" dirty="0"/>
          </a:p>
        </p:txBody>
      </p:sp>
      <p:sp>
        <p:nvSpPr>
          <p:cNvPr id="3" name="Content Placeholder 2"/>
          <p:cNvSpPr>
            <a:spLocks noGrp="1"/>
          </p:cNvSpPr>
          <p:nvPr>
            <p:ph idx="1"/>
          </p:nvPr>
        </p:nvSpPr>
        <p:spPr>
          <a:xfrm>
            <a:off x="4716016" y="1557338"/>
            <a:ext cx="4104134" cy="5256038"/>
          </a:xfrm>
        </p:spPr>
        <p:txBody>
          <a:bodyPr/>
          <a:lstStyle/>
          <a:p>
            <a:pPr eaLnBrk="0" hangingPunct="0">
              <a:spcBef>
                <a:spcPct val="0"/>
              </a:spcBef>
            </a:pPr>
            <a:r>
              <a:rPr lang="en-US" altLang="en-US" sz="1800" dirty="0">
                <a:latin typeface="Arial" panose="020B0604020202020204" pitchFamily="34" charset="0"/>
              </a:rPr>
              <a:t>Fruits are low in calories and fat and are a source of simple sugars, fiber, and vitamins, which are essential for optimizing our health.</a:t>
            </a:r>
          </a:p>
          <a:p>
            <a:pPr eaLnBrk="0" hangingPunct="0">
              <a:spcBef>
                <a:spcPct val="0"/>
              </a:spcBef>
            </a:pPr>
            <a:r>
              <a:rPr lang="en-US" altLang="en-US" sz="1800" dirty="0">
                <a:latin typeface="Arial" panose="020B0604020202020204" pitchFamily="34" charset="0"/>
              </a:rPr>
              <a:t>Fruits provide plenty of soluble dietary fiber, which helps to ward off cholesterol and fats from the body and to help in smooth bowel movements as well as offer relief from constipation ailments.</a:t>
            </a:r>
          </a:p>
          <a:p>
            <a:pPr eaLnBrk="0" hangingPunct="0">
              <a:spcBef>
                <a:spcPct val="0"/>
              </a:spcBef>
            </a:pPr>
            <a:r>
              <a:rPr lang="en-US" altLang="en-US" sz="1800" dirty="0">
                <a:latin typeface="Arial" panose="020B0604020202020204" pitchFamily="34" charset="0"/>
              </a:rPr>
              <a:t>Fruits </a:t>
            </a:r>
            <a:r>
              <a:rPr lang="en-US" altLang="en-US" sz="1800" dirty="0" smtClean="0">
                <a:latin typeface="Arial" panose="020B0604020202020204" pitchFamily="34" charset="0"/>
              </a:rPr>
              <a:t>contain many </a:t>
            </a:r>
            <a:r>
              <a:rPr lang="en-US" altLang="en-US" sz="1800" dirty="0">
                <a:latin typeface="Arial" panose="020B0604020202020204" pitchFamily="34" charset="0"/>
              </a:rPr>
              <a:t>antioxidants such </a:t>
            </a:r>
            <a:r>
              <a:rPr lang="en-US" altLang="en-US" sz="1800" dirty="0" smtClean="0">
                <a:latin typeface="Arial" panose="020B0604020202020204" pitchFamily="34" charset="0"/>
              </a:rPr>
              <a:t>as vitamin-C </a:t>
            </a:r>
            <a:r>
              <a:rPr lang="en-US" altLang="en-US" sz="1800" dirty="0">
                <a:latin typeface="Arial" panose="020B0604020202020204" pitchFamily="34" charset="0"/>
              </a:rPr>
              <a:t>and </a:t>
            </a:r>
            <a:r>
              <a:rPr lang="en-US" altLang="en-US" sz="1800" dirty="0" smtClean="0">
                <a:latin typeface="Arial" panose="020B0604020202020204" pitchFamily="34" charset="0"/>
              </a:rPr>
              <a:t>anthocyanins that help protect the </a:t>
            </a:r>
            <a:r>
              <a:rPr lang="en-US" altLang="en-US" sz="1800" dirty="0">
                <a:latin typeface="Arial" panose="020B0604020202020204" pitchFamily="34" charset="0"/>
              </a:rPr>
              <a:t>human body </a:t>
            </a:r>
            <a:r>
              <a:rPr lang="en-US" altLang="en-US" sz="1800" dirty="0" smtClean="0">
                <a:latin typeface="Arial" panose="020B0604020202020204" pitchFamily="34" charset="0"/>
              </a:rPr>
              <a:t>from diseases </a:t>
            </a:r>
            <a:r>
              <a:rPr lang="en-US" altLang="en-US" sz="1800" dirty="0">
                <a:latin typeface="Arial" panose="020B0604020202020204" pitchFamily="34" charset="0"/>
              </a:rPr>
              <a:t>and cancers, and </a:t>
            </a:r>
            <a:r>
              <a:rPr lang="en-US" altLang="en-US" sz="1800" dirty="0" smtClean="0">
                <a:latin typeface="Arial" panose="020B0604020202020204" pitchFamily="34" charset="0"/>
              </a:rPr>
              <a:t>by </a:t>
            </a:r>
            <a:r>
              <a:rPr lang="en-US" altLang="en-US" sz="1800" dirty="0">
                <a:latin typeface="Arial" panose="020B0604020202020204" pitchFamily="34" charset="0"/>
              </a:rPr>
              <a:t>boosting our immunity level. </a:t>
            </a:r>
            <a:endParaRPr lang="en-US" altLang="en-US" sz="1800" dirty="0" smtClean="0">
              <a:latin typeface="Arial" panose="020B060402020202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1557408"/>
            <a:ext cx="4224997" cy="3168352"/>
          </a:xfrm>
          <a:prstGeom prst="rect">
            <a:avLst/>
          </a:prstGeom>
        </p:spPr>
      </p:pic>
    </p:spTree>
    <p:extLst>
      <p:ext uri="{BB962C8B-B14F-4D97-AF65-F5344CB8AC3E}">
        <p14:creationId xmlns:p14="http://schemas.microsoft.com/office/powerpoint/2010/main" val="29661900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2195736" y="188913"/>
            <a:ext cx="6624414" cy="723900"/>
          </a:xfrm>
        </p:spPr>
        <p:txBody>
          <a:bodyPr/>
          <a:lstStyle/>
          <a:p>
            <a:r>
              <a:rPr lang="en-US" dirty="0" smtClean="0"/>
              <a:t>Requirement 4</a:t>
            </a:r>
            <a:endParaRPr lang="en-US" dirty="0"/>
          </a:p>
        </p:txBody>
      </p:sp>
      <p:sp>
        <p:nvSpPr>
          <p:cNvPr id="114691" name="Rectangle 3"/>
          <p:cNvSpPr>
            <a:spLocks noGrp="1" noChangeArrowheads="1"/>
          </p:cNvSpPr>
          <p:nvPr>
            <p:ph type="body" idx="1"/>
          </p:nvPr>
        </p:nvSpPr>
        <p:spPr>
          <a:xfrm>
            <a:off x="323529" y="1700807"/>
            <a:ext cx="8496622" cy="4825405"/>
          </a:xfrm>
        </p:spPr>
        <p:txBody>
          <a:bodyPr/>
          <a:lstStyle/>
          <a:p>
            <a:pPr marL="0" indent="0">
              <a:buNone/>
            </a:pPr>
            <a:r>
              <a:rPr lang="en-US" sz="1800" dirty="0"/>
              <a:t>Test 100 garden seeds for germination. Determine the percentage of seeds that germinate. Explain why you think some did not germinate.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2160" y="84138"/>
            <a:ext cx="914400" cy="93345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4340" y="2708920"/>
            <a:ext cx="5715000" cy="3648075"/>
          </a:xfrm>
          <a:prstGeom prst="rect">
            <a:avLst/>
          </a:prstGeom>
        </p:spPr>
      </p:pic>
    </p:spTree>
    <p:extLst>
      <p:ext uri="{BB962C8B-B14F-4D97-AF65-F5344CB8AC3E}">
        <p14:creationId xmlns:p14="http://schemas.microsoft.com/office/powerpoint/2010/main" val="1523629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Germination Test</a:t>
            </a:r>
            <a:endParaRPr lang="en-US" dirty="0"/>
          </a:p>
        </p:txBody>
      </p:sp>
      <p:sp>
        <p:nvSpPr>
          <p:cNvPr id="3" name="Content Placeholder 2"/>
          <p:cNvSpPr>
            <a:spLocks noGrp="1"/>
          </p:cNvSpPr>
          <p:nvPr>
            <p:ph sz="half" idx="1"/>
          </p:nvPr>
        </p:nvSpPr>
        <p:spPr>
          <a:xfrm>
            <a:off x="323528" y="1557338"/>
            <a:ext cx="8568952" cy="2375718"/>
          </a:xfrm>
        </p:spPr>
        <p:txBody>
          <a:bodyPr/>
          <a:lstStyle/>
          <a:p>
            <a:pPr lvl="0" eaLnBrk="0" hangingPunct="0">
              <a:spcBef>
                <a:spcPct val="0"/>
              </a:spcBef>
              <a:buFont typeface="+mj-lt"/>
              <a:buAutoNum type="arabicPeriod"/>
            </a:pPr>
            <a:r>
              <a:rPr lang="en-US" sz="1600" dirty="0" smtClean="0"/>
              <a:t>Count </a:t>
            </a:r>
            <a:r>
              <a:rPr lang="en-US" sz="1600" dirty="0"/>
              <a:t>out a </a:t>
            </a:r>
            <a:r>
              <a:rPr lang="en-US" sz="1600" dirty="0" smtClean="0"/>
              <a:t>100 </a:t>
            </a:r>
            <a:r>
              <a:rPr lang="en-US" sz="1600" dirty="0"/>
              <a:t>seeds, place them on absorbent paper spaced about a centimeter apart, </a:t>
            </a:r>
            <a:endParaRPr lang="en-US" sz="1600" dirty="0" smtClean="0"/>
          </a:p>
          <a:p>
            <a:pPr lvl="0" eaLnBrk="0" hangingPunct="0">
              <a:spcBef>
                <a:spcPct val="0"/>
              </a:spcBef>
              <a:buFont typeface="+mj-lt"/>
              <a:buAutoNum type="arabicPeriod"/>
            </a:pPr>
            <a:r>
              <a:rPr lang="en-US" sz="1600" dirty="0" smtClean="0"/>
              <a:t>Place absorbent paper </a:t>
            </a:r>
            <a:r>
              <a:rPr lang="en-US" sz="1600" dirty="0"/>
              <a:t>over the </a:t>
            </a:r>
            <a:r>
              <a:rPr lang="en-US" sz="1600" dirty="0" smtClean="0"/>
              <a:t>seeds, </a:t>
            </a:r>
            <a:r>
              <a:rPr lang="en-US" sz="1600" dirty="0"/>
              <a:t>wet it lightly, </a:t>
            </a:r>
            <a:r>
              <a:rPr lang="en-US" sz="1600" dirty="0" smtClean="0"/>
              <a:t>and then </a:t>
            </a:r>
            <a:r>
              <a:rPr lang="en-US" sz="1600" dirty="0"/>
              <a:t>roll it </a:t>
            </a:r>
            <a:r>
              <a:rPr lang="en-US" sz="1600" dirty="0" smtClean="0"/>
              <a:t>up.</a:t>
            </a:r>
            <a:endParaRPr lang="en-US" altLang="en-US" sz="1600" dirty="0"/>
          </a:p>
          <a:p>
            <a:pPr lvl="0" eaLnBrk="0" hangingPunct="0">
              <a:spcBef>
                <a:spcPct val="0"/>
              </a:spcBef>
              <a:buFont typeface="+mj-lt"/>
              <a:buAutoNum type="arabicPeriod"/>
            </a:pPr>
            <a:r>
              <a:rPr lang="en-US" altLang="en-US" sz="1600" dirty="0" smtClean="0"/>
              <a:t>Place </a:t>
            </a:r>
            <a:r>
              <a:rPr lang="en-US" altLang="en-US" sz="1600" dirty="0"/>
              <a:t>paper towel in plastic bag, or on plate covered with plastic. </a:t>
            </a:r>
            <a:r>
              <a:rPr lang="en-US" altLang="en-US" sz="1600" dirty="0" smtClean="0"/>
              <a:t> </a:t>
            </a:r>
            <a:r>
              <a:rPr lang="en-US" altLang="en-US" sz="1600" dirty="0"/>
              <a:t>Do not air seal bag shut as you need some air for healthy germination. </a:t>
            </a:r>
          </a:p>
          <a:p>
            <a:pPr lvl="0" eaLnBrk="0" hangingPunct="0">
              <a:spcBef>
                <a:spcPct val="0"/>
              </a:spcBef>
              <a:buFont typeface="+mj-lt"/>
              <a:buAutoNum type="arabicPeriod"/>
            </a:pPr>
            <a:r>
              <a:rPr lang="en-US" altLang="en-US" sz="1600" dirty="0"/>
              <a:t>Put bag in a warm spot (for example, on top of your fridge). </a:t>
            </a:r>
          </a:p>
          <a:p>
            <a:pPr lvl="0" eaLnBrk="0" hangingPunct="0">
              <a:spcBef>
                <a:spcPct val="0"/>
              </a:spcBef>
              <a:buFont typeface="+mj-lt"/>
              <a:buAutoNum type="arabicPeriod"/>
            </a:pPr>
            <a:r>
              <a:rPr lang="en-US" altLang="en-US" sz="1600" dirty="0"/>
              <a:t>Check daily to make sure towel does not dry out. </a:t>
            </a:r>
          </a:p>
          <a:p>
            <a:pPr lvl="0" eaLnBrk="0" hangingPunct="0">
              <a:spcBef>
                <a:spcPct val="0"/>
              </a:spcBef>
              <a:buFont typeface="+mj-lt"/>
              <a:buAutoNum type="arabicPeriod"/>
            </a:pPr>
            <a:r>
              <a:rPr lang="en-US" altLang="en-US" sz="1600" dirty="0"/>
              <a:t>Most seeds will germinate within 3-10 days.  Some flowers and herbs may take longer and have special germination requirements.  There is a great deal of specific germination info listed online -  do a simple Google search for “germination requirements for ___” </a:t>
            </a:r>
          </a:p>
          <a:p>
            <a:pPr marL="0" lvl="0" indent="0" eaLnBrk="0" hangingPunct="0">
              <a:spcBef>
                <a:spcPct val="0"/>
              </a:spcBef>
              <a:buNone/>
            </a:pPr>
            <a:endParaRPr lang="en-US" altLang="en-US" sz="1200" dirty="0">
              <a:latin typeface="Arial" panose="020B0604020202020204" pitchFamily="34" charset="0"/>
            </a:endParaRPr>
          </a:p>
          <a:p>
            <a:endParaRPr lang="en-US" sz="1200" dirty="0"/>
          </a:p>
        </p:txBody>
      </p:sp>
      <p:sp>
        <p:nvSpPr>
          <p:cNvPr id="7" name="Content Placeholder 6"/>
          <p:cNvSpPr>
            <a:spLocks noGrp="1"/>
          </p:cNvSpPr>
          <p:nvPr>
            <p:ph sz="half" idx="2"/>
          </p:nvPr>
        </p:nvSpPr>
        <p:spPr>
          <a:xfrm>
            <a:off x="314518" y="3785278"/>
            <a:ext cx="4766692" cy="2880320"/>
          </a:xfrm>
        </p:spPr>
        <p:txBody>
          <a:bodyPr/>
          <a:lstStyle/>
          <a:p>
            <a:pPr lvl="0" eaLnBrk="0" hangingPunct="0">
              <a:spcBef>
                <a:spcPct val="0"/>
              </a:spcBef>
              <a:buFont typeface="+mj-lt"/>
              <a:buAutoNum type="arabicPeriod" startAt="7"/>
            </a:pPr>
            <a:r>
              <a:rPr lang="en-US" altLang="en-US" sz="1600" dirty="0"/>
              <a:t>Check seeds every few days, and monitor seed quality and germination rate.  Healthy seeds have uniform germination and will not have any fungal or bacterial growth on outside of seed coat. </a:t>
            </a:r>
          </a:p>
          <a:p>
            <a:pPr lvl="0" eaLnBrk="0" hangingPunct="0">
              <a:spcBef>
                <a:spcPct val="0"/>
              </a:spcBef>
              <a:buFont typeface="+mj-lt"/>
              <a:buAutoNum type="arabicPeriod" startAt="7"/>
            </a:pPr>
            <a:r>
              <a:rPr lang="en-US" altLang="en-US" sz="1600" dirty="0"/>
              <a:t>the number of seeds sprouted out of the 100 seeds is the germination rate as a percent.</a:t>
            </a:r>
          </a:p>
          <a:p>
            <a:pPr lvl="0" eaLnBrk="0" hangingPunct="0">
              <a:spcBef>
                <a:spcPct val="0"/>
              </a:spcBef>
              <a:buFont typeface="+mj-lt"/>
              <a:buAutoNum type="arabicPeriod" startAt="7"/>
            </a:pPr>
            <a:r>
              <a:rPr lang="en-US" altLang="en-US" sz="1600" dirty="0"/>
              <a:t>If your germination rate is less than 60%, consider buying new seeds or sowing your seeds extra thickly to compensate for the low germination rate. </a:t>
            </a:r>
          </a:p>
        </p:txBody>
      </p:sp>
      <p:sp>
        <p:nvSpPr>
          <p:cNvPr id="5" name="Rectangle 2"/>
          <p:cNvSpPr>
            <a:spLocks noChangeArrowheads="1"/>
          </p:cNvSpPr>
          <p:nvPr/>
        </p:nvSpPr>
        <p:spPr bwMode="auto">
          <a:xfrm>
            <a:off x="323528" y="-17432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4283" y="3922398"/>
            <a:ext cx="3657600" cy="2743200"/>
          </a:xfrm>
          <a:prstGeom prst="rect">
            <a:avLst/>
          </a:prstGeom>
        </p:spPr>
      </p:pic>
    </p:spTree>
    <p:extLst>
      <p:ext uri="{BB962C8B-B14F-4D97-AF65-F5344CB8AC3E}">
        <p14:creationId xmlns:p14="http://schemas.microsoft.com/office/powerpoint/2010/main" val="3860899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Factors in Germination</a:t>
            </a:r>
            <a:endParaRPr lang="en-US" dirty="0"/>
          </a:p>
        </p:txBody>
      </p:sp>
      <p:sp>
        <p:nvSpPr>
          <p:cNvPr id="3" name="Content Placeholder 2"/>
          <p:cNvSpPr>
            <a:spLocks noGrp="1"/>
          </p:cNvSpPr>
          <p:nvPr>
            <p:ph idx="1"/>
          </p:nvPr>
        </p:nvSpPr>
        <p:spPr>
          <a:xfrm>
            <a:off x="395536" y="1557338"/>
            <a:ext cx="8424614" cy="4826000"/>
          </a:xfrm>
        </p:spPr>
        <p:txBody>
          <a:bodyPr/>
          <a:lstStyle/>
          <a:p>
            <a:pPr marL="285750" lvl="1">
              <a:buFont typeface="Arial" panose="020B0604020202020204" pitchFamily="34" charset="0"/>
              <a:buChar char="•"/>
            </a:pPr>
            <a:r>
              <a:rPr lang="en-US" sz="1800" b="0" dirty="0" smtClean="0"/>
              <a:t>If </a:t>
            </a:r>
            <a:r>
              <a:rPr lang="en-US" sz="1800" b="0" dirty="0"/>
              <a:t>you have poor germination rates, this may be because you have not provided enough water for these processes to take place. If the soil in your seed trays, containers or planting areas is too dry, you should be able to see or feel this fairly easily. </a:t>
            </a:r>
            <a:endParaRPr lang="en-US" sz="1800" b="0" dirty="0" smtClean="0"/>
          </a:p>
          <a:p>
            <a:pPr marL="285750" lvl="1">
              <a:buFont typeface="Arial" panose="020B0604020202020204" pitchFamily="34" charset="0"/>
              <a:buChar char="•"/>
            </a:pPr>
            <a:r>
              <a:rPr lang="en-US" sz="1800" b="0" dirty="0"/>
              <a:t>Overwatering is one of the leading causes for poor, patchy or non-existent germination. Watering too much can cause </a:t>
            </a:r>
            <a:r>
              <a:rPr lang="en-US" sz="1800" b="0" dirty="0" smtClean="0"/>
              <a:t>waterlogging which prevents the seeds from getting enough oxygen. </a:t>
            </a:r>
          </a:p>
          <a:p>
            <a:pPr marL="285750" lvl="1">
              <a:buFont typeface="Arial" panose="020B0604020202020204" pitchFamily="34" charset="0"/>
              <a:buChar char="•"/>
            </a:pPr>
            <a:r>
              <a:rPr lang="en-US" sz="1800" b="0" dirty="0" smtClean="0"/>
              <a:t>Seeds </a:t>
            </a:r>
            <a:r>
              <a:rPr lang="en-US" sz="1800" b="0" dirty="0"/>
              <a:t>will generally germinate </a:t>
            </a:r>
            <a:r>
              <a:rPr lang="en-US" sz="1800" b="0" dirty="0" smtClean="0"/>
              <a:t>only within </a:t>
            </a:r>
            <a:r>
              <a:rPr lang="en-US" sz="1800" b="0" dirty="0"/>
              <a:t>a certain temperature range. They will not germinate at all out of this temperature range, and at the extremities of the temperature range, germination rates may be significantly reduced.</a:t>
            </a:r>
            <a:r>
              <a:rPr lang="en-US" sz="1800" dirty="0"/>
              <a:t> </a:t>
            </a:r>
            <a:endParaRPr lang="en-US" sz="1800" dirty="0" smtClean="0"/>
          </a:p>
          <a:p>
            <a:pPr marL="285750" lvl="1">
              <a:buFont typeface="Arial" panose="020B0604020202020204" pitchFamily="34" charset="0"/>
              <a:buChar char="•"/>
            </a:pPr>
            <a:r>
              <a:rPr lang="en-US" sz="1800" b="0" dirty="0" smtClean="0"/>
              <a:t>An </a:t>
            </a:r>
            <a:r>
              <a:rPr lang="en-US" sz="1800" b="0" dirty="0"/>
              <a:t>overly humid environment can also make it more likely that you will have a problem with damping off</a:t>
            </a:r>
            <a:r>
              <a:rPr lang="en-US" sz="1800" b="0" dirty="0" smtClean="0"/>
              <a:t>. If </a:t>
            </a:r>
            <a:r>
              <a:rPr lang="en-US" sz="1800" b="0" dirty="0"/>
              <a:t>your seedlings germinated, but perhaps patchily, and soon after wilted and died, you may be experiencing a problem called ‘damping off’. </a:t>
            </a:r>
            <a:r>
              <a:rPr lang="en-US" sz="1800" b="0" dirty="0" smtClean="0"/>
              <a:t>Damping </a:t>
            </a:r>
            <a:r>
              <a:rPr lang="en-US" sz="1800" b="0" dirty="0"/>
              <a:t>off is caused by a number of different </a:t>
            </a:r>
            <a:r>
              <a:rPr lang="en-US" sz="1800" b="0" dirty="0" smtClean="0"/>
              <a:t>soil fungi that </a:t>
            </a:r>
            <a:r>
              <a:rPr lang="en-US" sz="1800" b="0" dirty="0"/>
              <a:t>attack the seedlings just after germination and cause them to collapse and decay. You may see a white mold around affected seedlings, which is a give away that this is the problem. </a:t>
            </a:r>
          </a:p>
          <a:p>
            <a:pPr lvl="1"/>
            <a:endParaRPr lang="en-US" sz="1800" b="0" dirty="0"/>
          </a:p>
        </p:txBody>
      </p:sp>
    </p:spTree>
    <p:extLst>
      <p:ext uri="{BB962C8B-B14F-4D97-AF65-F5344CB8AC3E}">
        <p14:creationId xmlns:p14="http://schemas.microsoft.com/office/powerpoint/2010/main" val="10175064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2195736" y="188913"/>
            <a:ext cx="6624414" cy="723900"/>
          </a:xfrm>
        </p:spPr>
        <p:txBody>
          <a:bodyPr/>
          <a:lstStyle/>
          <a:p>
            <a:r>
              <a:rPr lang="en-US" dirty="0" smtClean="0"/>
              <a:t>Requirement 1</a:t>
            </a:r>
            <a:endParaRPr lang="en-US" dirty="0"/>
          </a:p>
        </p:txBody>
      </p:sp>
      <p:sp>
        <p:nvSpPr>
          <p:cNvPr id="114691" name="Rectangle 3"/>
          <p:cNvSpPr>
            <a:spLocks noGrp="1" noChangeArrowheads="1"/>
          </p:cNvSpPr>
          <p:nvPr>
            <p:ph type="body" idx="1"/>
          </p:nvPr>
        </p:nvSpPr>
        <p:spPr>
          <a:xfrm>
            <a:off x="323529" y="1700807"/>
            <a:ext cx="8496622" cy="4825405"/>
          </a:xfrm>
        </p:spPr>
        <p:txBody>
          <a:bodyPr/>
          <a:lstStyle/>
          <a:p>
            <a:pPr marL="0" indent="0">
              <a:buNone/>
            </a:pPr>
            <a:r>
              <a:rPr lang="en-US" sz="1800" dirty="0"/>
              <a:t>Do the following: </a:t>
            </a:r>
          </a:p>
          <a:p>
            <a:pPr lvl="1">
              <a:buFont typeface="+mj-lt"/>
              <a:buAutoNum type="alphaLcPeriod"/>
            </a:pPr>
            <a:r>
              <a:rPr lang="en-US" sz="1400" b="0" dirty="0">
                <a:solidFill>
                  <a:srgbClr val="C00000"/>
                </a:solidFill>
              </a:rPr>
              <a:t>Explain to your counselor the most likely hazards associated with gardening and what you should do to anticipate, help prevent, mitigate, and respond to these hazards.</a:t>
            </a:r>
          </a:p>
          <a:p>
            <a:pPr lvl="1">
              <a:buFont typeface="+mj-lt"/>
              <a:buAutoNum type="alphaLcPeriod"/>
            </a:pPr>
            <a:r>
              <a:rPr lang="en-US" sz="1400" b="0" dirty="0"/>
              <a:t>Discuss the prevention of and treatment for health concerns that could occur while gardening, including cuts, scratches, puncture wounds, insect bites, anaphylactic shock, heat reactions, and reactions from exposure to pesticides and fertilizers.</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2160" y="84138"/>
            <a:ext cx="914400" cy="933450"/>
          </a:xfrm>
          <a:prstGeom prst="rect">
            <a:avLst/>
          </a:prstGeom>
        </p:spPr>
      </p:pic>
    </p:spTree>
    <p:extLst>
      <p:ext uri="{BB962C8B-B14F-4D97-AF65-F5344CB8AC3E}">
        <p14:creationId xmlns:p14="http://schemas.microsoft.com/office/powerpoint/2010/main" val="18395323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2195736" y="188913"/>
            <a:ext cx="6624414" cy="723900"/>
          </a:xfrm>
        </p:spPr>
        <p:txBody>
          <a:bodyPr/>
          <a:lstStyle/>
          <a:p>
            <a:r>
              <a:rPr lang="en-US" dirty="0" smtClean="0"/>
              <a:t>Requirement 5</a:t>
            </a:r>
            <a:endParaRPr lang="en-US" dirty="0"/>
          </a:p>
        </p:txBody>
      </p:sp>
      <p:sp>
        <p:nvSpPr>
          <p:cNvPr id="114691" name="Rectangle 3"/>
          <p:cNvSpPr>
            <a:spLocks noGrp="1" noChangeArrowheads="1"/>
          </p:cNvSpPr>
          <p:nvPr>
            <p:ph type="body" idx="1"/>
          </p:nvPr>
        </p:nvSpPr>
        <p:spPr>
          <a:xfrm>
            <a:off x="395535" y="1700807"/>
            <a:ext cx="8424615" cy="4825405"/>
          </a:xfrm>
        </p:spPr>
        <p:txBody>
          <a:bodyPr/>
          <a:lstStyle/>
          <a:p>
            <a:pPr marL="0" indent="0">
              <a:buNone/>
            </a:pPr>
            <a:r>
              <a:rPr lang="en-US" sz="1800" dirty="0" smtClean="0"/>
              <a:t>Visit </a:t>
            </a:r>
            <a:r>
              <a:rPr lang="en-US" sz="1800" dirty="0"/>
              <a:t>your county extension agent’s office, local university, agricultural college, nursery, farm, or a botanical garden </a:t>
            </a:r>
            <a:r>
              <a:rPr lang="en-US" sz="1800" dirty="0" smtClean="0"/>
              <a:t>or arboretum</a:t>
            </a:r>
            <a:r>
              <a:rPr lang="en-US" sz="1800" dirty="0"/>
              <a:t>. Report on what you learned</a:t>
            </a:r>
            <a:r>
              <a:rPr lang="en-US" sz="1800" dirty="0" smtClean="0"/>
              <a:t>.</a:t>
            </a:r>
            <a:endParaRPr lang="en-US" sz="1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2160" y="84138"/>
            <a:ext cx="914400" cy="93345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9836" y="2780928"/>
            <a:ext cx="4644008" cy="3315205"/>
          </a:xfrm>
          <a:prstGeom prst="rect">
            <a:avLst/>
          </a:prstGeom>
        </p:spPr>
      </p:pic>
    </p:spTree>
    <p:extLst>
      <p:ext uri="{BB962C8B-B14F-4D97-AF65-F5344CB8AC3E}">
        <p14:creationId xmlns:p14="http://schemas.microsoft.com/office/powerpoint/2010/main" val="8171379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County Extension Office</a:t>
            </a:r>
            <a:endParaRPr lang="en-US" dirty="0"/>
          </a:p>
        </p:txBody>
      </p:sp>
      <p:sp>
        <p:nvSpPr>
          <p:cNvPr id="3" name="Content Placeholder 2"/>
          <p:cNvSpPr>
            <a:spLocks noGrp="1"/>
          </p:cNvSpPr>
          <p:nvPr>
            <p:ph idx="1"/>
          </p:nvPr>
        </p:nvSpPr>
        <p:spPr>
          <a:xfrm>
            <a:off x="467544" y="1628800"/>
            <a:ext cx="8352606" cy="4754538"/>
          </a:xfrm>
        </p:spPr>
        <p:txBody>
          <a:bodyPr/>
          <a:lstStyle/>
          <a:p>
            <a:pPr marL="0" indent="0">
              <a:buNone/>
            </a:pPr>
            <a:r>
              <a:rPr lang="en-US" sz="1800" b="1" dirty="0"/>
              <a:t>Wood County </a:t>
            </a:r>
            <a:r>
              <a:rPr lang="en-US" sz="1800" b="1" dirty="0" smtClean="0"/>
              <a:t>Extension Office</a:t>
            </a:r>
            <a:endParaRPr lang="en-US" sz="1800" b="1" dirty="0"/>
          </a:p>
          <a:p>
            <a:pPr marL="0" indent="0">
              <a:buNone/>
            </a:pPr>
            <a:r>
              <a:rPr lang="en-US" sz="1800" dirty="0"/>
              <a:t>639 S. </a:t>
            </a:r>
            <a:r>
              <a:rPr lang="en-US" sz="1800" dirty="0" err="1"/>
              <a:t>Dunbridge</a:t>
            </a:r>
            <a:r>
              <a:rPr lang="en-US" sz="1800" dirty="0"/>
              <a:t> Rd., Suite 1</a:t>
            </a:r>
            <a:br>
              <a:rPr lang="en-US" sz="1800" dirty="0"/>
            </a:br>
            <a:r>
              <a:rPr lang="en-US" sz="1800" dirty="0"/>
              <a:t>Bowling Green, OH 43402</a:t>
            </a:r>
          </a:p>
          <a:p>
            <a:pPr marL="0" indent="0">
              <a:buNone/>
            </a:pPr>
            <a:r>
              <a:rPr lang="en-US" sz="1800" dirty="0"/>
              <a:t>Phone: 419-354-9050</a:t>
            </a:r>
          </a:p>
          <a:p>
            <a:pPr marL="0" indent="0">
              <a:buNone/>
            </a:pPr>
            <a:r>
              <a:rPr lang="en-US" sz="1800" dirty="0">
                <a:hlinkClick r:id="rId2"/>
              </a:rPr>
              <a:t>ball.2129@osu.edu</a:t>
            </a:r>
            <a:endParaRPr lang="en-US" sz="1800" dirty="0"/>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5976" y="1772816"/>
            <a:ext cx="4320480" cy="225612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584" y="3501008"/>
            <a:ext cx="2340881" cy="2656319"/>
          </a:xfrm>
          <a:prstGeom prst="rect">
            <a:avLst/>
          </a:prstGeom>
        </p:spPr>
      </p:pic>
    </p:spTree>
    <p:extLst>
      <p:ext uri="{BB962C8B-B14F-4D97-AF65-F5344CB8AC3E}">
        <p14:creationId xmlns:p14="http://schemas.microsoft.com/office/powerpoint/2010/main" val="5802454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Agricultural Colleges</a:t>
            </a:r>
            <a:endParaRPr lang="en-US" dirty="0"/>
          </a:p>
        </p:txBody>
      </p:sp>
      <p:sp>
        <p:nvSpPr>
          <p:cNvPr id="3" name="Content Placeholder 2"/>
          <p:cNvSpPr>
            <a:spLocks noGrp="1"/>
          </p:cNvSpPr>
          <p:nvPr>
            <p:ph idx="1"/>
          </p:nvPr>
        </p:nvSpPr>
        <p:spPr>
          <a:xfrm>
            <a:off x="539552" y="1557338"/>
            <a:ext cx="5472608" cy="4826000"/>
          </a:xfrm>
        </p:spPr>
        <p:txBody>
          <a:bodyPr/>
          <a:lstStyle/>
          <a:p>
            <a:pPr marL="0" lvl="0" indent="0" eaLnBrk="0" hangingPunct="0">
              <a:spcBef>
                <a:spcPct val="0"/>
              </a:spcBef>
              <a:buNone/>
            </a:pPr>
            <a:r>
              <a:rPr lang="en-US" altLang="en-US" sz="1800" dirty="0">
                <a:latin typeface="Arial" panose="020B0604020202020204" pitchFamily="34" charset="0"/>
                <a:hlinkClick r:id="rId2"/>
              </a:rPr>
              <a:t>Ohio State University-Main Campus</a:t>
            </a:r>
            <a:r>
              <a:rPr lang="en-US" altLang="en-US" sz="1800" dirty="0">
                <a:latin typeface="Arial" panose="020B0604020202020204" pitchFamily="34" charset="0"/>
              </a:rPr>
              <a:t> </a:t>
            </a:r>
          </a:p>
          <a:p>
            <a:pPr marL="0" lvl="0" indent="0" eaLnBrk="0" hangingPunct="0">
              <a:spcBef>
                <a:spcPct val="0"/>
              </a:spcBef>
              <a:buNone/>
            </a:pPr>
            <a:r>
              <a:rPr lang="en-US" altLang="en-US" sz="1800" dirty="0">
                <a:latin typeface="Arial" panose="020B0604020202020204" pitchFamily="34" charset="0"/>
              </a:rPr>
              <a:t>Columbus, OH</a:t>
            </a:r>
          </a:p>
          <a:p>
            <a:pPr marL="0" lvl="0" indent="0" eaLnBrk="0" hangingPunct="0">
              <a:spcBef>
                <a:spcPct val="0"/>
              </a:spcBef>
              <a:buNone/>
            </a:pPr>
            <a:r>
              <a:rPr lang="en-US" altLang="en-US" sz="1800" dirty="0">
                <a:latin typeface="Arial" panose="020B0604020202020204" pitchFamily="34" charset="0"/>
              </a:rPr>
              <a:t>                                       </a:t>
            </a:r>
          </a:p>
          <a:p>
            <a:pPr marL="0" lvl="0" indent="0" eaLnBrk="0" hangingPunct="0">
              <a:spcBef>
                <a:spcPct val="0"/>
              </a:spcBef>
              <a:buNone/>
            </a:pPr>
            <a:r>
              <a:rPr lang="en-US" altLang="en-US" sz="1800" dirty="0">
                <a:latin typeface="Arial" panose="020B0604020202020204" pitchFamily="34" charset="0"/>
              </a:rPr>
              <a:t>Ohio State University-Main Campus offers 30 Agriculture degree programs. It's a very large, public, four-year university in a large city. In 2019, 772 Agriculture students graduated with students earning 671 Bachelor's degrees, 59 Master's degrees, 40 Doctoral degrees, and 2 Certificates.</a:t>
            </a:r>
          </a:p>
          <a:p>
            <a:endParaRPr lang="en-US" dirty="0"/>
          </a:p>
        </p:txBody>
      </p:sp>
      <p:pic>
        <p:nvPicPr>
          <p:cNvPr id="6" name="Picture 2" descr="https://www.universities.com/media/cache/school_logo/build/images/school/ohio-state-university-main-campus-logo-16736.a6fe6106.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176" y="1557338"/>
            <a:ext cx="2286000" cy="1409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67434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Agricultural Colleges</a:t>
            </a:r>
            <a:endParaRPr lang="en-US" dirty="0"/>
          </a:p>
        </p:txBody>
      </p:sp>
      <p:sp>
        <p:nvSpPr>
          <p:cNvPr id="3" name="Content Placeholder 2"/>
          <p:cNvSpPr>
            <a:spLocks noGrp="1"/>
          </p:cNvSpPr>
          <p:nvPr>
            <p:ph idx="1"/>
          </p:nvPr>
        </p:nvSpPr>
        <p:spPr>
          <a:xfrm>
            <a:off x="395536" y="1557338"/>
            <a:ext cx="5328592" cy="4826000"/>
          </a:xfrm>
        </p:spPr>
        <p:txBody>
          <a:bodyPr/>
          <a:lstStyle/>
          <a:p>
            <a:pPr marL="0" lvl="0" indent="0" eaLnBrk="0" hangingPunct="0">
              <a:spcBef>
                <a:spcPct val="0"/>
              </a:spcBef>
              <a:buNone/>
            </a:pPr>
            <a:r>
              <a:rPr lang="en-US" altLang="en-US" sz="1800" dirty="0">
                <a:latin typeface="Arial" panose="020B0604020202020204" pitchFamily="34" charset="0"/>
                <a:hlinkClick r:id="rId2"/>
              </a:rPr>
              <a:t>The University of Findlay</a:t>
            </a:r>
            <a:r>
              <a:rPr lang="en-US" altLang="en-US" sz="1800" dirty="0">
                <a:latin typeface="Arial" panose="020B0604020202020204" pitchFamily="34" charset="0"/>
              </a:rPr>
              <a:t> </a:t>
            </a:r>
          </a:p>
          <a:p>
            <a:pPr marL="0" lvl="0" indent="0" eaLnBrk="0" hangingPunct="0">
              <a:spcBef>
                <a:spcPct val="0"/>
              </a:spcBef>
              <a:buNone/>
            </a:pPr>
            <a:r>
              <a:rPr lang="en-US" altLang="en-US" sz="1800" dirty="0">
                <a:latin typeface="Arial" panose="020B0604020202020204" pitchFamily="34" charset="0"/>
              </a:rPr>
              <a:t>Findlay, OH</a:t>
            </a:r>
          </a:p>
          <a:p>
            <a:pPr marL="0" lvl="0" indent="0" eaLnBrk="0" hangingPunct="0">
              <a:spcBef>
                <a:spcPct val="0"/>
              </a:spcBef>
              <a:buNone/>
            </a:pPr>
            <a:r>
              <a:rPr lang="en-US" altLang="en-US" sz="1800" dirty="0">
                <a:latin typeface="Arial" panose="020B0604020202020204" pitchFamily="34" charset="0"/>
              </a:rPr>
              <a:t>                                       </a:t>
            </a:r>
          </a:p>
          <a:p>
            <a:pPr marL="0" lvl="0" indent="0" eaLnBrk="0" hangingPunct="0">
              <a:spcBef>
                <a:spcPct val="0"/>
              </a:spcBef>
              <a:buNone/>
            </a:pPr>
            <a:r>
              <a:rPr lang="en-US" altLang="en-US" sz="1800" dirty="0">
                <a:latin typeface="Arial" panose="020B0604020202020204" pitchFamily="34" charset="0"/>
              </a:rPr>
              <a:t>The University of Findlay offers 3 Agriculture degree programs. It's a small, private not-for-profit, four-year university in a faraway town. In 2019, 103 Agriculture students graduated with students earning 90 Bachelor's degrees, and 13 Associate's degrees.</a:t>
            </a:r>
          </a:p>
          <a:p>
            <a:endParaRPr lang="en-US" dirty="0"/>
          </a:p>
        </p:txBody>
      </p:sp>
      <p:sp>
        <p:nvSpPr>
          <p:cNvPr id="4" name="Rectangle 1"/>
          <p:cNvSpPr>
            <a:spLocks noChangeArrowheads="1"/>
          </p:cNvSpPr>
          <p:nvPr/>
        </p:nvSpPr>
        <p:spPr bwMode="auto">
          <a:xfrm>
            <a:off x="0" y="-184666"/>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2050" name="Picture 2" descr="https://www.universities.com/media/cache/school_logo/build/images/school/the-university-of-findlay-logo-36526.c82aa40a.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8144" y="1557338"/>
            <a:ext cx="2286000" cy="1409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5119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Agricultural Colleges</a:t>
            </a:r>
            <a:endParaRPr lang="en-US" dirty="0"/>
          </a:p>
        </p:txBody>
      </p:sp>
      <p:sp>
        <p:nvSpPr>
          <p:cNvPr id="3" name="Content Placeholder 2"/>
          <p:cNvSpPr>
            <a:spLocks noGrp="1"/>
          </p:cNvSpPr>
          <p:nvPr>
            <p:ph idx="1"/>
          </p:nvPr>
        </p:nvSpPr>
        <p:spPr>
          <a:xfrm>
            <a:off x="395536" y="1557338"/>
            <a:ext cx="5904656" cy="4826000"/>
          </a:xfrm>
        </p:spPr>
        <p:txBody>
          <a:bodyPr/>
          <a:lstStyle/>
          <a:p>
            <a:pPr marL="0" lvl="0" indent="0" eaLnBrk="0" hangingPunct="0">
              <a:spcBef>
                <a:spcPct val="0"/>
              </a:spcBef>
              <a:buNone/>
            </a:pPr>
            <a:r>
              <a:rPr lang="en-US" altLang="en-US" sz="1800" dirty="0">
                <a:latin typeface="Arial" panose="020B0604020202020204" pitchFamily="34" charset="0"/>
                <a:hlinkClick r:id="rId2"/>
              </a:rPr>
              <a:t>Bowling Green State University-Main Campus</a:t>
            </a:r>
            <a:r>
              <a:rPr lang="en-US" altLang="en-US" sz="1800" dirty="0">
                <a:latin typeface="Arial" panose="020B0604020202020204" pitchFamily="34" charset="0"/>
              </a:rPr>
              <a:t> </a:t>
            </a:r>
          </a:p>
          <a:p>
            <a:pPr marL="0" lvl="0" indent="0" eaLnBrk="0" hangingPunct="0">
              <a:spcBef>
                <a:spcPct val="0"/>
              </a:spcBef>
              <a:buNone/>
            </a:pPr>
            <a:r>
              <a:rPr lang="en-US" altLang="en-US" sz="1800" dirty="0">
                <a:latin typeface="Arial" panose="020B0604020202020204" pitchFamily="34" charset="0"/>
              </a:rPr>
              <a:t>Bowling Green, OH</a:t>
            </a:r>
          </a:p>
          <a:p>
            <a:pPr marL="0" lvl="0" indent="0" eaLnBrk="0" hangingPunct="0">
              <a:spcBef>
                <a:spcPct val="0"/>
              </a:spcBef>
              <a:buNone/>
            </a:pPr>
            <a:r>
              <a:rPr lang="en-US" altLang="en-US" sz="1800" dirty="0">
                <a:latin typeface="Arial" panose="020B0604020202020204" pitchFamily="34" charset="0"/>
              </a:rPr>
              <a:t>                                       </a:t>
            </a:r>
          </a:p>
          <a:p>
            <a:pPr marL="0" lvl="0" indent="0" eaLnBrk="0" hangingPunct="0">
              <a:spcBef>
                <a:spcPct val="0"/>
              </a:spcBef>
              <a:buNone/>
            </a:pPr>
            <a:r>
              <a:rPr lang="en-US" altLang="en-US" sz="1800" dirty="0">
                <a:latin typeface="Arial" panose="020B0604020202020204" pitchFamily="34" charset="0"/>
              </a:rPr>
              <a:t>Bowling Green State University-Main Campus offers 2 Agriculture degree programs. It's a large, public, four-year university in a outlying town. In 2019, 60 Agriculture students graduated with students earning 60 Bachelor's degrees</a:t>
            </a:r>
          </a:p>
          <a:p>
            <a:endParaRPr lang="en-US" sz="1800" dirty="0"/>
          </a:p>
        </p:txBody>
      </p:sp>
      <p:pic>
        <p:nvPicPr>
          <p:cNvPr id="3074" name="Picture 2" descr="https://www.universities.com/media/cache/school_logo/build/images/school/bowling-green-state-university-main-campus-logo-11883.fc979043.jpe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61125" y="1268760"/>
            <a:ext cx="2286000" cy="1409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196296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Area Nurseries</a:t>
            </a:r>
            <a:endParaRPr lang="en-US" dirty="0"/>
          </a:p>
        </p:txBody>
      </p:sp>
      <p:sp>
        <p:nvSpPr>
          <p:cNvPr id="3" name="Content Placeholder 2"/>
          <p:cNvSpPr>
            <a:spLocks noGrp="1"/>
          </p:cNvSpPr>
          <p:nvPr>
            <p:ph idx="1"/>
          </p:nvPr>
        </p:nvSpPr>
        <p:spPr>
          <a:xfrm>
            <a:off x="539552" y="1557338"/>
            <a:ext cx="8280598" cy="4826000"/>
          </a:xfrm>
        </p:spPr>
        <p:txBody>
          <a:bodyPr/>
          <a:lstStyle/>
          <a:p>
            <a:pPr marL="0" indent="0">
              <a:buNone/>
            </a:pPr>
            <a:r>
              <a:rPr lang="en-US" sz="1800" b="1" dirty="0" smtClean="0">
                <a:hlinkClick r:id="rId2"/>
              </a:rPr>
              <a:t>North Branch Nurseries</a:t>
            </a:r>
            <a:endParaRPr lang="en-US" sz="1800" b="1" dirty="0" smtClean="0"/>
          </a:p>
          <a:p>
            <a:pPr marL="0" indent="0">
              <a:buNone/>
            </a:pPr>
            <a:r>
              <a:rPr lang="en-US" sz="1800" dirty="0" smtClean="0"/>
              <a:t>3359 </a:t>
            </a:r>
            <a:r>
              <a:rPr lang="en-US" sz="1800" dirty="0" err="1"/>
              <a:t>Kesson</a:t>
            </a:r>
            <a:r>
              <a:rPr lang="en-US" sz="1800" dirty="0"/>
              <a:t> Rd.</a:t>
            </a:r>
            <a:br>
              <a:rPr lang="en-US" sz="1800" dirty="0"/>
            </a:br>
            <a:r>
              <a:rPr lang="en-US" sz="1800" dirty="0"/>
              <a:t>Pemberville, OH 43450</a:t>
            </a:r>
            <a:br>
              <a:rPr lang="en-US" sz="1800" dirty="0"/>
            </a:br>
            <a:r>
              <a:rPr lang="en-US" sz="1800" dirty="0"/>
              <a:t>Phone: </a:t>
            </a:r>
            <a:r>
              <a:rPr lang="en-US" sz="1800" dirty="0" smtClean="0"/>
              <a:t>419-287-4679</a:t>
            </a:r>
          </a:p>
          <a:p>
            <a:pPr marL="0" indent="0">
              <a:buNone/>
            </a:pPr>
            <a:endParaRPr lang="en-US" sz="1800" dirty="0"/>
          </a:p>
          <a:p>
            <a:pPr marL="0" indent="0">
              <a:buNone/>
            </a:pPr>
            <a:endParaRPr lang="en-US" sz="1800" dirty="0" smtClean="0"/>
          </a:p>
          <a:p>
            <a:pPr marL="0" indent="0">
              <a:buNone/>
            </a:pPr>
            <a:endParaRPr lang="en-US" sz="1800" dirty="0" smtClean="0"/>
          </a:p>
          <a:p>
            <a:pPr marL="0" indent="0">
              <a:buNone/>
            </a:pPr>
            <a:endParaRPr lang="en-US" sz="1800" dirty="0"/>
          </a:p>
          <a:p>
            <a:pPr marL="0" indent="0">
              <a:buNone/>
            </a:pPr>
            <a:endParaRPr lang="en-US" sz="1800" dirty="0"/>
          </a:p>
          <a:p>
            <a:pPr marL="0" indent="0">
              <a:buNone/>
            </a:pPr>
            <a:r>
              <a:rPr lang="en-US" sz="1800" b="1" dirty="0" smtClean="0">
                <a:hlinkClick r:id="rId3"/>
              </a:rPr>
              <a:t>Bostdorff Greenhouse Acres Ltd. </a:t>
            </a:r>
            <a:endParaRPr lang="en-US" sz="1800" b="1" dirty="0" smtClean="0"/>
          </a:p>
          <a:p>
            <a:pPr marL="0" indent="0">
              <a:buNone/>
            </a:pPr>
            <a:r>
              <a:rPr lang="en-US" sz="1800" dirty="0" smtClean="0"/>
              <a:t>18862 N. Dixie Hwy.</a:t>
            </a:r>
          </a:p>
          <a:p>
            <a:pPr marL="0" indent="0">
              <a:buNone/>
            </a:pPr>
            <a:r>
              <a:rPr lang="en-US" sz="1800" dirty="0" smtClean="0"/>
              <a:t>Bowling Green, OH, 43402</a:t>
            </a:r>
          </a:p>
          <a:p>
            <a:pPr marL="0" indent="0">
              <a:buNone/>
            </a:pPr>
            <a:r>
              <a:rPr lang="en-US" sz="1800" dirty="0" smtClean="0"/>
              <a:t>Phone: 419-353-7858</a:t>
            </a:r>
          </a:p>
          <a:p>
            <a:pPr marL="0" indent="0">
              <a:buNone/>
            </a:pPr>
            <a:endParaRPr lang="en-US" sz="18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4048" y="1337525"/>
            <a:ext cx="2838450" cy="2476500"/>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t="19908" b="19613"/>
          <a:stretch/>
        </p:blipFill>
        <p:spPr>
          <a:xfrm>
            <a:off x="5351710" y="4450609"/>
            <a:ext cx="2143125" cy="1296145"/>
          </a:xfrm>
          <a:prstGeom prst="rect">
            <a:avLst/>
          </a:prstGeom>
        </p:spPr>
      </p:pic>
    </p:spTree>
    <p:extLst>
      <p:ext uri="{BB962C8B-B14F-4D97-AF65-F5344CB8AC3E}">
        <p14:creationId xmlns:p14="http://schemas.microsoft.com/office/powerpoint/2010/main" val="1876279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Botanical Garden/Arboretum</a:t>
            </a:r>
            <a:endParaRPr lang="en-US" dirty="0"/>
          </a:p>
        </p:txBody>
      </p:sp>
      <p:sp>
        <p:nvSpPr>
          <p:cNvPr id="3" name="Content Placeholder 2"/>
          <p:cNvSpPr>
            <a:spLocks noGrp="1"/>
          </p:cNvSpPr>
          <p:nvPr>
            <p:ph idx="1"/>
          </p:nvPr>
        </p:nvSpPr>
        <p:spPr>
          <a:xfrm>
            <a:off x="323528" y="1700808"/>
            <a:ext cx="8496622" cy="4682530"/>
          </a:xfrm>
        </p:spPr>
        <p:txBody>
          <a:bodyPr/>
          <a:lstStyle/>
          <a:p>
            <a:pPr marL="0" indent="0">
              <a:buNone/>
            </a:pPr>
            <a:r>
              <a:rPr lang="en-US" sz="1800" b="1" dirty="0" smtClean="0">
                <a:hlinkClick r:id="rId2"/>
              </a:rPr>
              <a:t>Toledo Botanical Garden</a:t>
            </a:r>
            <a:endParaRPr lang="en-US" sz="1800" b="1" dirty="0" smtClean="0"/>
          </a:p>
          <a:p>
            <a:pPr marL="0" indent="0">
              <a:buNone/>
            </a:pPr>
            <a:r>
              <a:rPr lang="en-US" sz="1800" dirty="0"/>
              <a:t>5403 Elmer Drive </a:t>
            </a:r>
            <a:br>
              <a:rPr lang="en-US" sz="1800" dirty="0"/>
            </a:br>
            <a:r>
              <a:rPr lang="en-US" sz="1800" dirty="0"/>
              <a:t>Toledo, Ohio 43615 </a:t>
            </a:r>
            <a:endParaRPr lang="en-US" sz="1800" dirty="0" smtClean="0"/>
          </a:p>
          <a:p>
            <a:pPr marL="0" indent="0">
              <a:buNone/>
            </a:pPr>
            <a:r>
              <a:rPr lang="en-US" sz="1800" dirty="0"/>
              <a:t>(419) 407-9810</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1920" y="1706339"/>
            <a:ext cx="4752528" cy="2376264"/>
          </a:xfrm>
          <a:prstGeom prst="rect">
            <a:avLst/>
          </a:prstGeom>
        </p:spPr>
      </p:pic>
    </p:spTree>
    <p:extLst>
      <p:ext uri="{BB962C8B-B14F-4D97-AF65-F5344CB8AC3E}">
        <p14:creationId xmlns:p14="http://schemas.microsoft.com/office/powerpoint/2010/main" val="40844121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Botanical Garden/Arboretum</a:t>
            </a:r>
            <a:endParaRPr lang="en-US" dirty="0"/>
          </a:p>
        </p:txBody>
      </p:sp>
      <p:sp>
        <p:nvSpPr>
          <p:cNvPr id="3" name="Content Placeholder 2"/>
          <p:cNvSpPr>
            <a:spLocks noGrp="1"/>
          </p:cNvSpPr>
          <p:nvPr>
            <p:ph idx="1"/>
          </p:nvPr>
        </p:nvSpPr>
        <p:spPr>
          <a:xfrm>
            <a:off x="323528" y="1700808"/>
            <a:ext cx="8496622" cy="4682530"/>
          </a:xfrm>
        </p:spPr>
        <p:txBody>
          <a:bodyPr/>
          <a:lstStyle/>
          <a:p>
            <a:pPr marL="0" indent="0">
              <a:buNone/>
            </a:pPr>
            <a:r>
              <a:rPr lang="en-US" sz="1800" b="1" dirty="0" smtClean="0">
                <a:hlinkClick r:id="rId2"/>
              </a:rPr>
              <a:t>Schedel Arboretum and Gardens</a:t>
            </a:r>
            <a:endParaRPr lang="en-US" sz="1800" b="1" dirty="0" smtClean="0"/>
          </a:p>
          <a:p>
            <a:pPr marL="0" indent="0">
              <a:buNone/>
            </a:pPr>
            <a:r>
              <a:rPr lang="en-US" sz="1800" dirty="0" smtClean="0"/>
              <a:t>19255 </a:t>
            </a:r>
            <a:r>
              <a:rPr lang="en-US" sz="1800" dirty="0"/>
              <a:t>West Portage River South Rd</a:t>
            </a:r>
            <a:br>
              <a:rPr lang="en-US" sz="1800" dirty="0"/>
            </a:br>
            <a:r>
              <a:rPr lang="en-US" sz="1800" dirty="0"/>
              <a:t>Elmore, OH 43416</a:t>
            </a:r>
            <a:br>
              <a:rPr lang="en-US" sz="1800" dirty="0"/>
            </a:br>
            <a:r>
              <a:rPr lang="en-US" sz="1800" dirty="0"/>
              <a:t>419-862-3182</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8606" y="1772816"/>
            <a:ext cx="4363403" cy="3429000"/>
          </a:xfrm>
          <a:prstGeom prst="rect">
            <a:avLst/>
          </a:prstGeom>
        </p:spPr>
      </p:pic>
    </p:spTree>
    <p:extLst>
      <p:ext uri="{BB962C8B-B14F-4D97-AF65-F5344CB8AC3E}">
        <p14:creationId xmlns:p14="http://schemas.microsoft.com/office/powerpoint/2010/main" val="138963141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2195736" y="188913"/>
            <a:ext cx="6624414" cy="723900"/>
          </a:xfrm>
        </p:spPr>
        <p:txBody>
          <a:bodyPr/>
          <a:lstStyle/>
          <a:p>
            <a:r>
              <a:rPr lang="en-US" dirty="0" smtClean="0"/>
              <a:t>Requirement 6</a:t>
            </a:r>
            <a:endParaRPr lang="en-US" dirty="0"/>
          </a:p>
        </p:txBody>
      </p:sp>
      <p:sp>
        <p:nvSpPr>
          <p:cNvPr id="114691" name="Rectangle 3"/>
          <p:cNvSpPr>
            <a:spLocks noGrp="1" noChangeArrowheads="1"/>
          </p:cNvSpPr>
          <p:nvPr>
            <p:ph type="body" idx="1"/>
          </p:nvPr>
        </p:nvSpPr>
        <p:spPr>
          <a:xfrm>
            <a:off x="323529" y="1700807"/>
            <a:ext cx="8496622" cy="4825405"/>
          </a:xfrm>
        </p:spPr>
        <p:txBody>
          <a:bodyPr/>
          <a:lstStyle/>
          <a:p>
            <a:pPr marL="0" indent="0">
              <a:buNone/>
            </a:pPr>
            <a:r>
              <a:rPr lang="en-US" sz="1800" dirty="0"/>
              <a:t>Explain to your counselor how and why honeybees are used in pollinating food crops and the problems that face the bee population today. Discuss what the impact to humanity would be if there were no pollinators</a:t>
            </a:r>
            <a:r>
              <a:rPr lang="en-US" sz="1800" dirty="0" smtClean="0"/>
              <a:t>.</a:t>
            </a:r>
            <a:endParaRPr lang="en-US" sz="1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2160" y="84138"/>
            <a:ext cx="914400" cy="933450"/>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5736" y="2996952"/>
            <a:ext cx="4818867" cy="3211775"/>
          </a:xfrm>
          <a:prstGeom prst="rect">
            <a:avLst/>
          </a:prstGeom>
        </p:spPr>
      </p:pic>
    </p:spTree>
    <p:extLst>
      <p:ext uri="{BB962C8B-B14F-4D97-AF65-F5344CB8AC3E}">
        <p14:creationId xmlns:p14="http://schemas.microsoft.com/office/powerpoint/2010/main" val="133090894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Importance of </a:t>
            </a:r>
            <a:r>
              <a:rPr lang="en-US" dirty="0" smtClean="0"/>
              <a:t>Bees</a:t>
            </a:r>
            <a:endParaRPr lang="en-US" dirty="0"/>
          </a:p>
        </p:txBody>
      </p:sp>
      <p:sp>
        <p:nvSpPr>
          <p:cNvPr id="3" name="Content Placeholder 2"/>
          <p:cNvSpPr>
            <a:spLocks noGrp="1"/>
          </p:cNvSpPr>
          <p:nvPr>
            <p:ph idx="1"/>
          </p:nvPr>
        </p:nvSpPr>
        <p:spPr>
          <a:xfrm>
            <a:off x="251520" y="1700808"/>
            <a:ext cx="4896544" cy="5040560"/>
          </a:xfrm>
        </p:spPr>
        <p:txBody>
          <a:bodyPr/>
          <a:lstStyle/>
          <a:p>
            <a:r>
              <a:rPr lang="en-US" sz="1800" dirty="0" smtClean="0"/>
              <a:t>The </a:t>
            </a:r>
            <a:r>
              <a:rPr lang="en-US" sz="1800" dirty="0"/>
              <a:t>most important thing that bees do is pollinate. </a:t>
            </a:r>
            <a:endParaRPr lang="en-US" sz="1800" dirty="0" smtClean="0"/>
          </a:p>
          <a:p>
            <a:r>
              <a:rPr lang="en-US" sz="1800" dirty="0" smtClean="0"/>
              <a:t>Pollination </a:t>
            </a:r>
            <a:r>
              <a:rPr lang="en-US" sz="1800" dirty="0"/>
              <a:t>is needed for plants to reproduce, and so many plants depend on bees or other insects as pollinators. </a:t>
            </a:r>
          </a:p>
          <a:p>
            <a:r>
              <a:rPr lang="en-US" sz="1800" dirty="0"/>
              <a:t>When a bee collects nectar and pollen from the flower of a plant, some pollen from the stamens—the male reproductive organ of the flower—sticks to the hairs of her body. </a:t>
            </a:r>
            <a:endParaRPr lang="en-US" sz="1800" dirty="0" smtClean="0"/>
          </a:p>
          <a:p>
            <a:r>
              <a:rPr lang="en-US" sz="1800" dirty="0" smtClean="0"/>
              <a:t>When </a:t>
            </a:r>
            <a:r>
              <a:rPr lang="en-US" sz="1800" dirty="0"/>
              <a:t>she visits the next flower, some of this pollen is rubbed off onto the stigma, or tip of the pistil—the female reproductive organ of the flower. </a:t>
            </a:r>
            <a:endParaRPr lang="en-US" sz="1800" dirty="0" smtClean="0"/>
          </a:p>
          <a:p>
            <a:r>
              <a:rPr lang="en-US" sz="1800" dirty="0" smtClean="0"/>
              <a:t>When </a:t>
            </a:r>
            <a:r>
              <a:rPr lang="en-US" sz="1800" dirty="0"/>
              <a:t>this happens, fertilization is possible, and a fruit, carrying seeds, can develop. </a:t>
            </a:r>
          </a:p>
          <a:p>
            <a:endParaRPr lang="en-US" sz="18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33422" y="1700808"/>
            <a:ext cx="3533034" cy="3312368"/>
          </a:xfrm>
          <a:prstGeom prst="rect">
            <a:avLst/>
          </a:prstGeom>
        </p:spPr>
      </p:pic>
    </p:spTree>
    <p:extLst>
      <p:ext uri="{BB962C8B-B14F-4D97-AF65-F5344CB8AC3E}">
        <p14:creationId xmlns:p14="http://schemas.microsoft.com/office/powerpoint/2010/main" val="34540142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Hazards of Gardening</a:t>
            </a:r>
            <a:endParaRPr lang="en-US" dirty="0"/>
          </a:p>
        </p:txBody>
      </p:sp>
      <p:sp>
        <p:nvSpPr>
          <p:cNvPr id="5" name="Content Placeholder 4"/>
          <p:cNvSpPr>
            <a:spLocks noGrp="1"/>
          </p:cNvSpPr>
          <p:nvPr>
            <p:ph idx="1"/>
          </p:nvPr>
        </p:nvSpPr>
        <p:spPr>
          <a:xfrm>
            <a:off x="395536" y="1772816"/>
            <a:ext cx="5832648" cy="4824536"/>
          </a:xfrm>
        </p:spPr>
        <p:txBody>
          <a:bodyPr/>
          <a:lstStyle/>
          <a:p>
            <a:pPr marL="0" indent="0" eaLnBrk="0" hangingPunct="0">
              <a:spcBef>
                <a:spcPct val="0"/>
              </a:spcBef>
              <a:buNone/>
            </a:pPr>
            <a:r>
              <a:rPr lang="en-US" altLang="en-US" sz="1800" b="1" dirty="0" smtClean="0">
                <a:latin typeface="Arial" panose="020B0604020202020204" pitchFamily="34" charset="0"/>
              </a:rPr>
              <a:t>Sunburn </a:t>
            </a:r>
            <a:r>
              <a:rPr lang="en-US" altLang="en-US" sz="1800" b="1" dirty="0">
                <a:latin typeface="Arial" panose="020B0604020202020204" pitchFamily="34" charset="0"/>
              </a:rPr>
              <a:t>and </a:t>
            </a:r>
            <a:r>
              <a:rPr lang="en-US" altLang="en-US" sz="1800" b="1" dirty="0" smtClean="0">
                <a:latin typeface="Arial" panose="020B0604020202020204" pitchFamily="34" charset="0"/>
              </a:rPr>
              <a:t>Heat Exhaustion</a:t>
            </a:r>
          </a:p>
          <a:p>
            <a:pPr eaLnBrk="0" hangingPunct="0">
              <a:spcBef>
                <a:spcPct val="0"/>
              </a:spcBef>
            </a:pPr>
            <a:r>
              <a:rPr lang="en-US" altLang="en-US" sz="1800" dirty="0" smtClean="0">
                <a:latin typeface="Arial" panose="020B0604020202020204" pitchFamily="34" charset="0"/>
              </a:rPr>
              <a:t>Extended </a:t>
            </a:r>
            <a:r>
              <a:rPr lang="en-US" altLang="en-US" sz="1800" dirty="0">
                <a:latin typeface="Arial" panose="020B0604020202020204" pitchFamily="34" charset="0"/>
              </a:rPr>
              <a:t>sun exposure is bad for your skin. Protect areas like the back of your neck or your face. The heat can also cause dehydration and heat exhaustion if you are not careful. </a:t>
            </a:r>
            <a:endParaRPr lang="en-US" sz="1800" dirty="0"/>
          </a:p>
          <a:p>
            <a:pPr eaLnBrk="0" hangingPunct="0">
              <a:spcBef>
                <a:spcPct val="0"/>
              </a:spcBef>
            </a:pPr>
            <a:r>
              <a:rPr lang="en-US" altLang="en-US" sz="1800" dirty="0" smtClean="0">
                <a:latin typeface="Arial" panose="020B0604020202020204" pitchFamily="34" charset="0"/>
              </a:rPr>
              <a:t>Slather </a:t>
            </a:r>
            <a:r>
              <a:rPr lang="en-US" altLang="en-US" sz="1800" dirty="0">
                <a:latin typeface="Arial" panose="020B0604020202020204" pitchFamily="34" charset="0"/>
              </a:rPr>
              <a:t>sunscreen (preferably SPF 30+) on before going out. You will sweat out the lotion while working so remember to re-apply every two hours. </a:t>
            </a:r>
            <a:endParaRPr lang="en-US" altLang="en-US" sz="1800" dirty="0" smtClean="0">
              <a:latin typeface="Arial" panose="020B0604020202020204" pitchFamily="34" charset="0"/>
            </a:endParaRPr>
          </a:p>
          <a:p>
            <a:pPr eaLnBrk="0" hangingPunct="0">
              <a:spcBef>
                <a:spcPct val="0"/>
              </a:spcBef>
            </a:pPr>
            <a:r>
              <a:rPr lang="en-US" altLang="en-US" sz="1800" dirty="0" smtClean="0">
                <a:latin typeface="Arial" panose="020B0604020202020204" pitchFamily="34" charset="0"/>
              </a:rPr>
              <a:t>Put </a:t>
            </a:r>
            <a:r>
              <a:rPr lang="en-US" altLang="en-US" sz="1800" dirty="0">
                <a:latin typeface="Arial" panose="020B0604020202020204" pitchFamily="34" charset="0"/>
              </a:rPr>
              <a:t>on a hat, a long sleeved shirt and shades if you plan to garden for an extended </a:t>
            </a:r>
            <a:r>
              <a:rPr lang="en-US" altLang="en-US" sz="1800" dirty="0" smtClean="0">
                <a:latin typeface="Arial" panose="020B0604020202020204" pitchFamily="34" charset="0"/>
              </a:rPr>
              <a:t>period.</a:t>
            </a:r>
          </a:p>
          <a:p>
            <a:pPr eaLnBrk="0" hangingPunct="0">
              <a:spcBef>
                <a:spcPct val="0"/>
              </a:spcBef>
            </a:pPr>
            <a:r>
              <a:rPr lang="en-US" altLang="en-US" sz="1800" dirty="0" smtClean="0">
                <a:latin typeface="Arial" panose="020B0604020202020204" pitchFamily="34" charset="0"/>
              </a:rPr>
              <a:t>Stay </a:t>
            </a:r>
            <a:r>
              <a:rPr lang="en-US" altLang="en-US" sz="1800" dirty="0">
                <a:latin typeface="Arial" panose="020B0604020202020204" pitchFamily="34" charset="0"/>
              </a:rPr>
              <a:t>in the shade when you can – Use an umbrella on days when the sun is really intense and shorten your gardening </a:t>
            </a:r>
            <a:r>
              <a:rPr lang="en-US" altLang="en-US" sz="1800" dirty="0" smtClean="0">
                <a:latin typeface="Arial" panose="020B0604020202020204" pitchFamily="34" charset="0"/>
              </a:rPr>
              <a:t>time.</a:t>
            </a:r>
          </a:p>
          <a:p>
            <a:pPr eaLnBrk="0" hangingPunct="0">
              <a:spcBef>
                <a:spcPct val="0"/>
              </a:spcBef>
            </a:pPr>
            <a:r>
              <a:rPr lang="en-US" altLang="en-US" sz="1800" dirty="0" smtClean="0">
                <a:latin typeface="Arial" panose="020B0604020202020204" pitchFamily="34" charset="0"/>
              </a:rPr>
              <a:t>Stay hydrated by drinking </a:t>
            </a:r>
            <a:r>
              <a:rPr lang="en-US" altLang="en-US" sz="1800" dirty="0">
                <a:latin typeface="Arial" panose="020B0604020202020204" pitchFamily="34" charset="0"/>
              </a:rPr>
              <a:t>lots of water or other cold beverages but stay away from alcohol and caffeine. These drinks are diuretic and can cause dehydration. </a:t>
            </a:r>
            <a:endParaRPr lang="en-US" sz="18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0192" y="3365881"/>
            <a:ext cx="2565896" cy="324036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5252" y="1770733"/>
            <a:ext cx="2555776" cy="1437624"/>
          </a:xfrm>
          <a:prstGeom prst="rect">
            <a:avLst/>
          </a:prstGeom>
        </p:spPr>
      </p:pic>
    </p:spTree>
    <p:extLst>
      <p:ext uri="{BB962C8B-B14F-4D97-AF65-F5344CB8AC3E}">
        <p14:creationId xmlns:p14="http://schemas.microsoft.com/office/powerpoint/2010/main" val="82379857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Importance of Bees</a:t>
            </a:r>
          </a:p>
        </p:txBody>
      </p:sp>
      <p:sp>
        <p:nvSpPr>
          <p:cNvPr id="3" name="Content Placeholder 2"/>
          <p:cNvSpPr>
            <a:spLocks noGrp="1"/>
          </p:cNvSpPr>
          <p:nvPr>
            <p:ph idx="1"/>
          </p:nvPr>
        </p:nvSpPr>
        <p:spPr>
          <a:xfrm>
            <a:off x="323528" y="1556792"/>
            <a:ext cx="5184576" cy="5301208"/>
          </a:xfrm>
        </p:spPr>
        <p:txBody>
          <a:bodyPr/>
          <a:lstStyle/>
          <a:p>
            <a:r>
              <a:rPr lang="en-US" sz="1800" dirty="0"/>
              <a:t>Up until about one hundred years ago, there were enough wild bees and other insects in the world to pollinate virtually all of the food crops being planted. </a:t>
            </a:r>
            <a:endParaRPr lang="en-US" sz="1800" dirty="0" smtClean="0"/>
          </a:p>
          <a:p>
            <a:r>
              <a:rPr lang="en-US" sz="1800" dirty="0" smtClean="0"/>
              <a:t>Today</a:t>
            </a:r>
            <a:r>
              <a:rPr lang="en-US" sz="1800" dirty="0"/>
              <a:t>, however, because of intensive agricultural practices, and a sharp decline in the number of wild bees due to the use of chemicals, pollution, and destruction of insect habitat, there simply are not nearly enough wild insect pollinators to effectively pollinate our crops.</a:t>
            </a:r>
          </a:p>
          <a:p>
            <a:r>
              <a:rPr lang="en-US" sz="1800" dirty="0"/>
              <a:t>As a result, the business of honeybee pollination services has developed throughout many parts of the world, where a beekeeper can rent a colony of honeybees to a farmer for the bloom season, which is typically 4 weeks long.</a:t>
            </a:r>
          </a:p>
          <a:p>
            <a:endParaRPr lang="en-US" sz="18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52120" y="1700808"/>
            <a:ext cx="3328370" cy="1872208"/>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1285" y="3789040"/>
            <a:ext cx="3351041" cy="2232248"/>
          </a:xfrm>
          <a:prstGeom prst="rect">
            <a:avLst/>
          </a:prstGeom>
        </p:spPr>
      </p:pic>
    </p:spTree>
    <p:extLst>
      <p:ext uri="{BB962C8B-B14F-4D97-AF65-F5344CB8AC3E}">
        <p14:creationId xmlns:p14="http://schemas.microsoft.com/office/powerpoint/2010/main" val="60516233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Importance of Bees</a:t>
            </a:r>
          </a:p>
        </p:txBody>
      </p:sp>
      <p:sp>
        <p:nvSpPr>
          <p:cNvPr id="3" name="Content Placeholder 2"/>
          <p:cNvSpPr>
            <a:spLocks noGrp="1"/>
          </p:cNvSpPr>
          <p:nvPr>
            <p:ph idx="1"/>
          </p:nvPr>
        </p:nvSpPr>
        <p:spPr>
          <a:xfrm>
            <a:off x="107504" y="3645024"/>
            <a:ext cx="8928992" cy="3096344"/>
          </a:xfrm>
        </p:spPr>
        <p:txBody>
          <a:bodyPr/>
          <a:lstStyle/>
          <a:p>
            <a:r>
              <a:rPr lang="en-US" sz="1800" dirty="0" smtClean="0"/>
              <a:t>Of </a:t>
            </a:r>
            <a:r>
              <a:rPr lang="en-US" sz="1800" dirty="0"/>
              <a:t>the world’s 115 most important food crops, 87 require </a:t>
            </a:r>
            <a:r>
              <a:rPr lang="en-US" sz="1800" dirty="0" smtClean="0"/>
              <a:t>bee pollination </a:t>
            </a:r>
            <a:r>
              <a:rPr lang="en-US" sz="1800" dirty="0"/>
              <a:t>to produce fruits, nuts and </a:t>
            </a:r>
            <a:r>
              <a:rPr lang="en-US" sz="1800" dirty="0" smtClean="0"/>
              <a:t>seeds</a:t>
            </a:r>
            <a:r>
              <a:rPr lang="en-US" sz="1800" dirty="0"/>
              <a:t> </a:t>
            </a:r>
            <a:r>
              <a:rPr lang="en-US" sz="1800" dirty="0" smtClean="0"/>
              <a:t>and they </a:t>
            </a:r>
            <a:r>
              <a:rPr lang="en-US" sz="1800" dirty="0"/>
              <a:t>account for a third of the $3 trillion worth of agricultural produce sold each year.  </a:t>
            </a:r>
            <a:endParaRPr lang="en-US" sz="1800" dirty="0" smtClean="0"/>
          </a:p>
          <a:p>
            <a:r>
              <a:rPr lang="en-US" sz="1800" dirty="0" smtClean="0"/>
              <a:t>These </a:t>
            </a:r>
            <a:r>
              <a:rPr lang="en-US" sz="1800" dirty="0"/>
              <a:t>crops provide 35% of the calories we consume yearly and most of the vitamins, minerals and antioxidants. </a:t>
            </a:r>
            <a:endParaRPr lang="en-US" sz="1800" dirty="0" smtClean="0"/>
          </a:p>
          <a:p>
            <a:r>
              <a:rPr lang="en-US" sz="1800" dirty="0" smtClean="0"/>
              <a:t>Seven </a:t>
            </a:r>
            <a:r>
              <a:rPr lang="en-US" sz="1800" dirty="0"/>
              <a:t>of the nine crops that provide at least half the vitamin C to the human diet depend on insect </a:t>
            </a:r>
            <a:r>
              <a:rPr lang="en-US" sz="1800" dirty="0" smtClean="0"/>
              <a:t>pollination and they </a:t>
            </a:r>
            <a:r>
              <a:rPr lang="en-US" sz="1800" dirty="0"/>
              <a:t>include oranges, cabbages, peppers, tomatoes, melons, tangerines and watermelons.  </a:t>
            </a:r>
            <a:endParaRPr lang="en-US" sz="1800" dirty="0" smtClean="0"/>
          </a:p>
          <a:p>
            <a:r>
              <a:rPr lang="en-US" sz="1800" dirty="0" smtClean="0"/>
              <a:t>Five </a:t>
            </a:r>
            <a:r>
              <a:rPr lang="en-US" sz="1800" dirty="0"/>
              <a:t>major fruit crops (apple, almond, avocado, blueberry and cranberry) are reliant on insect pollination.</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14721"/>
          <a:stretch/>
        </p:blipFill>
        <p:spPr>
          <a:xfrm>
            <a:off x="2441261" y="1268760"/>
            <a:ext cx="4261478" cy="2271355"/>
          </a:xfrm>
          <a:prstGeom prst="rect">
            <a:avLst/>
          </a:prstGeom>
        </p:spPr>
      </p:pic>
    </p:spTree>
    <p:extLst>
      <p:ext uri="{BB962C8B-B14F-4D97-AF65-F5344CB8AC3E}">
        <p14:creationId xmlns:p14="http://schemas.microsoft.com/office/powerpoint/2010/main" val="386001027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Problems Honey Bees Face</a:t>
            </a:r>
            <a:endParaRPr lang="en-US" dirty="0"/>
          </a:p>
        </p:txBody>
      </p:sp>
      <p:sp>
        <p:nvSpPr>
          <p:cNvPr id="3" name="Content Placeholder 2"/>
          <p:cNvSpPr>
            <a:spLocks noGrp="1"/>
          </p:cNvSpPr>
          <p:nvPr>
            <p:ph idx="1"/>
          </p:nvPr>
        </p:nvSpPr>
        <p:spPr>
          <a:xfrm>
            <a:off x="323528" y="1683945"/>
            <a:ext cx="4752528" cy="4699393"/>
          </a:xfrm>
        </p:spPr>
        <p:txBody>
          <a:bodyPr/>
          <a:lstStyle/>
          <a:p>
            <a:r>
              <a:rPr lang="en-US" sz="1800" b="1" dirty="0" smtClean="0"/>
              <a:t>Colony </a:t>
            </a:r>
            <a:r>
              <a:rPr lang="en-US" sz="1800" b="1" dirty="0"/>
              <a:t>Collapse Disorder (CCD</a:t>
            </a:r>
            <a:r>
              <a:rPr lang="en-US" sz="1800" b="1" dirty="0" smtClean="0"/>
              <a:t>) - </a:t>
            </a:r>
            <a:r>
              <a:rPr lang="en-US" sz="1800" dirty="0" smtClean="0"/>
              <a:t>CCD </a:t>
            </a:r>
            <a:r>
              <a:rPr lang="en-US" sz="1800" dirty="0"/>
              <a:t>has been defined as a series of symptoms, but the cause and the cure have remained complex and elusive</a:t>
            </a:r>
            <a:r>
              <a:rPr lang="en-US" sz="1800" dirty="0" smtClean="0"/>
              <a:t>.</a:t>
            </a:r>
          </a:p>
          <a:p>
            <a:endParaRPr lang="en-US" sz="1800" dirty="0"/>
          </a:p>
          <a:p>
            <a:endParaRPr lang="en-US" sz="1800" dirty="0" smtClean="0"/>
          </a:p>
          <a:p>
            <a:endParaRPr lang="en-US" sz="1800" dirty="0"/>
          </a:p>
          <a:p>
            <a:endParaRPr lang="en-US" sz="1800" dirty="0" smtClean="0"/>
          </a:p>
          <a:p>
            <a:r>
              <a:rPr lang="en-US" sz="1800" b="1" dirty="0" smtClean="0"/>
              <a:t>The </a:t>
            </a:r>
            <a:r>
              <a:rPr lang="en-US" sz="1800" b="1" dirty="0"/>
              <a:t>Varroa mite </a:t>
            </a:r>
            <a:r>
              <a:rPr lang="en-US" sz="1800" b="1" i="1" dirty="0"/>
              <a:t>(Varroa destructor</a:t>
            </a:r>
            <a:r>
              <a:rPr lang="en-US" sz="1800" b="1" i="1" dirty="0" smtClean="0"/>
              <a:t>) - </a:t>
            </a:r>
            <a:r>
              <a:rPr lang="en-US" sz="1800" dirty="0" smtClean="0"/>
              <a:t>is </a:t>
            </a:r>
            <a:r>
              <a:rPr lang="en-US" sz="1800" dirty="0"/>
              <a:t>an external parasite that has spread from its original host, the Asian honey bee </a:t>
            </a:r>
            <a:r>
              <a:rPr lang="en-US" sz="1800" dirty="0" err="1"/>
              <a:t>Apis</a:t>
            </a:r>
            <a:r>
              <a:rPr lang="en-US" sz="1800" dirty="0"/>
              <a:t> </a:t>
            </a:r>
            <a:r>
              <a:rPr lang="en-US" sz="1800" dirty="0" err="1"/>
              <a:t>cerana</a:t>
            </a:r>
            <a:r>
              <a:rPr lang="en-US" sz="1800" dirty="0"/>
              <a:t>, to nearly all Western honey bees (</a:t>
            </a:r>
            <a:r>
              <a:rPr lang="en-US" sz="1800" dirty="0" err="1"/>
              <a:t>Apis</a:t>
            </a:r>
            <a:r>
              <a:rPr lang="en-US" sz="1800" dirty="0"/>
              <a:t> </a:t>
            </a:r>
            <a:r>
              <a:rPr lang="en-US" sz="1800" dirty="0" err="1"/>
              <a:t>mellifera</a:t>
            </a:r>
            <a:r>
              <a:rPr lang="en-US" sz="1800" dirty="0"/>
              <a:t>) worldwide. Virtually all European honey bees are highly vulnerable to Varroa </a:t>
            </a:r>
            <a:r>
              <a:rPr lang="en-US" sz="1800" dirty="0" smtClean="0"/>
              <a:t>mites.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08130" y="1557338"/>
            <a:ext cx="3491880" cy="261891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08130" y="4293096"/>
            <a:ext cx="3491880" cy="1964183"/>
          </a:xfrm>
          <a:prstGeom prst="rect">
            <a:avLst/>
          </a:prstGeom>
        </p:spPr>
      </p:pic>
    </p:spTree>
    <p:extLst>
      <p:ext uri="{BB962C8B-B14F-4D97-AF65-F5344CB8AC3E}">
        <p14:creationId xmlns:p14="http://schemas.microsoft.com/office/powerpoint/2010/main" val="177108440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Problems Honey Bees Face</a:t>
            </a:r>
            <a:endParaRPr lang="en-US" dirty="0"/>
          </a:p>
        </p:txBody>
      </p:sp>
      <p:sp>
        <p:nvSpPr>
          <p:cNvPr id="3" name="Content Placeholder 2"/>
          <p:cNvSpPr>
            <a:spLocks noGrp="1"/>
          </p:cNvSpPr>
          <p:nvPr>
            <p:ph idx="1"/>
          </p:nvPr>
        </p:nvSpPr>
        <p:spPr>
          <a:xfrm>
            <a:off x="251520" y="1557338"/>
            <a:ext cx="4824536" cy="4826000"/>
          </a:xfrm>
        </p:spPr>
        <p:txBody>
          <a:bodyPr/>
          <a:lstStyle/>
          <a:p>
            <a:r>
              <a:rPr lang="en-US" sz="1800" b="1" dirty="0" err="1" smtClean="0"/>
              <a:t>Nosema</a:t>
            </a:r>
            <a:r>
              <a:rPr lang="en-US" sz="1800" b="1" dirty="0" smtClean="0"/>
              <a:t> </a:t>
            </a:r>
            <a:r>
              <a:rPr lang="en-US" sz="1800" b="1" dirty="0" err="1" smtClean="0"/>
              <a:t>ceranae</a:t>
            </a:r>
            <a:r>
              <a:rPr lang="en-US" sz="1800" b="1" dirty="0" smtClean="0"/>
              <a:t> - </a:t>
            </a:r>
            <a:r>
              <a:rPr lang="en-US" sz="1800" dirty="0" smtClean="0"/>
              <a:t>This </a:t>
            </a:r>
            <a:r>
              <a:rPr lang="en-US" sz="1800" dirty="0"/>
              <a:t>microscopic fungus can weaken or even kill colonies when the majority of workers become infected. Spores of the fungus survive on wax combs and stored food inside colonies. When workers eat these spores the fungus invades the lining of the intestine. Highly infected bees cannot digest efficiently and die earlier</a:t>
            </a:r>
            <a:r>
              <a:rPr lang="en-US" sz="1800" dirty="0" smtClean="0"/>
              <a:t>.</a:t>
            </a:r>
          </a:p>
          <a:p>
            <a:r>
              <a:rPr lang="en-US" sz="1800" b="1" dirty="0"/>
              <a:t>American foulbrood</a:t>
            </a:r>
            <a:r>
              <a:rPr lang="en-US" sz="1800" b="1" i="1" dirty="0"/>
              <a:t> (</a:t>
            </a:r>
            <a:r>
              <a:rPr lang="en-US" sz="1800" b="1" i="1" dirty="0" err="1"/>
              <a:t>Paenibacillus</a:t>
            </a:r>
            <a:r>
              <a:rPr lang="en-US" sz="1800" b="1" i="1" dirty="0"/>
              <a:t> larvae) </a:t>
            </a:r>
            <a:r>
              <a:rPr lang="en-US" sz="1800" b="1" i="1" dirty="0" smtClean="0"/>
              <a:t>- </a:t>
            </a:r>
            <a:r>
              <a:rPr lang="en-US" sz="1800" dirty="0" smtClean="0"/>
              <a:t>is </a:t>
            </a:r>
            <a:r>
              <a:rPr lang="en-US" sz="1800" dirty="0"/>
              <a:t>an infection that kills young bees (brood) inside the wax cells in which they develop. This dead brood becomes a source of infection spread by workers nursing young brood.</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9465" y="3789040"/>
            <a:ext cx="3438525" cy="2905125"/>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29465" y="1412776"/>
            <a:ext cx="3417660" cy="2286910"/>
          </a:xfrm>
          <a:prstGeom prst="rect">
            <a:avLst/>
          </a:prstGeom>
        </p:spPr>
      </p:pic>
    </p:spTree>
    <p:extLst>
      <p:ext uri="{BB962C8B-B14F-4D97-AF65-F5344CB8AC3E}">
        <p14:creationId xmlns:p14="http://schemas.microsoft.com/office/powerpoint/2010/main" val="174611296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Problems Honey Bees Face</a:t>
            </a:r>
          </a:p>
        </p:txBody>
      </p:sp>
      <p:sp>
        <p:nvSpPr>
          <p:cNvPr id="3" name="Content Placeholder 2"/>
          <p:cNvSpPr>
            <a:spLocks noGrp="1"/>
          </p:cNvSpPr>
          <p:nvPr>
            <p:ph idx="1"/>
          </p:nvPr>
        </p:nvSpPr>
        <p:spPr>
          <a:xfrm>
            <a:off x="179512" y="1557338"/>
            <a:ext cx="5832648" cy="5040014"/>
          </a:xfrm>
        </p:spPr>
        <p:txBody>
          <a:bodyPr/>
          <a:lstStyle/>
          <a:p>
            <a:r>
              <a:rPr lang="en-US" sz="1800" b="1" dirty="0"/>
              <a:t>Pesticides -</a:t>
            </a:r>
            <a:r>
              <a:rPr lang="en-US" sz="1800" dirty="0"/>
              <a:t> Some insecticides </a:t>
            </a:r>
            <a:r>
              <a:rPr lang="en-US" sz="1800" dirty="0" smtClean="0"/>
              <a:t>are </a:t>
            </a:r>
            <a:r>
              <a:rPr lang="en-US" sz="1800" dirty="0"/>
              <a:t>toxic to honey bees, causing honey bee deaths. </a:t>
            </a:r>
            <a:endParaRPr lang="en-US" sz="1800" dirty="0" smtClean="0"/>
          </a:p>
          <a:p>
            <a:r>
              <a:rPr lang="en-US" sz="1800" b="1" dirty="0" smtClean="0"/>
              <a:t>Habitat </a:t>
            </a:r>
            <a:r>
              <a:rPr lang="en-US" sz="1800" b="1" dirty="0"/>
              <a:t>Loss and </a:t>
            </a:r>
            <a:r>
              <a:rPr lang="en-US" sz="1800" b="1" dirty="0" smtClean="0"/>
              <a:t>Fragmentation - </a:t>
            </a:r>
            <a:r>
              <a:rPr lang="en-US" sz="1800" dirty="0" smtClean="0"/>
              <a:t>Bees </a:t>
            </a:r>
            <a:r>
              <a:rPr lang="en-US" sz="1800" dirty="0"/>
              <a:t>need </a:t>
            </a:r>
            <a:r>
              <a:rPr lang="en-US" sz="1800" dirty="0" smtClean="0"/>
              <a:t>big </a:t>
            </a:r>
            <a:r>
              <a:rPr lang="en-US" sz="1800" dirty="0"/>
              <a:t>spaces with lots of flowers for food, as well as safe and undisturbed areas for their nests. In the winter, they need places that are protected from the wind and cold. Unfortunately, development of wild spaces is causing problems for bees. When wildflowers disappear, bees that are active in early spring have a hard time getting enough food to eat, and it can make it difficult for the queen to start her colony.</a:t>
            </a:r>
          </a:p>
          <a:p>
            <a:r>
              <a:rPr lang="en-US" sz="1800" b="1" dirty="0" smtClean="0"/>
              <a:t>Climate Change - </a:t>
            </a:r>
            <a:r>
              <a:rPr lang="en-US" sz="1800" dirty="0" smtClean="0"/>
              <a:t>Scientists </a:t>
            </a:r>
            <a:r>
              <a:rPr lang="en-US" sz="1800" dirty="0"/>
              <a:t>believe that climate change is also impacting bees. Climate change is bringing on extreme weather events which can affect the timing of when flowers start to bloom. Fewer flowers available in the early spring mean less food for bees.</a:t>
            </a:r>
          </a:p>
          <a:p>
            <a:endParaRPr lang="en-US" sz="1800" dirty="0"/>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64088" y="1528754"/>
            <a:ext cx="3694176" cy="2462784"/>
          </a:xfrm>
          <a:prstGeom prst="rect">
            <a:avLst/>
          </a:prstGeom>
        </p:spPr>
      </p:pic>
    </p:spTree>
    <p:extLst>
      <p:ext uri="{BB962C8B-B14F-4D97-AF65-F5344CB8AC3E}">
        <p14:creationId xmlns:p14="http://schemas.microsoft.com/office/powerpoint/2010/main" val="32773689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would happen if bees went extinct?</a:t>
            </a:r>
          </a:p>
        </p:txBody>
      </p:sp>
      <p:sp>
        <p:nvSpPr>
          <p:cNvPr id="3" name="Content Placeholder 2"/>
          <p:cNvSpPr>
            <a:spLocks noGrp="1"/>
          </p:cNvSpPr>
          <p:nvPr>
            <p:ph idx="1"/>
          </p:nvPr>
        </p:nvSpPr>
        <p:spPr>
          <a:xfrm>
            <a:off x="251520" y="1628800"/>
            <a:ext cx="3744416" cy="4896544"/>
          </a:xfrm>
        </p:spPr>
        <p:txBody>
          <a:bodyPr/>
          <a:lstStyle/>
          <a:p>
            <a:r>
              <a:rPr lang="en-US" sz="1800" dirty="0"/>
              <a:t>We may lose all the plants that bees pollinate, all of the animals that eat those plants and so on up the food chain. </a:t>
            </a:r>
            <a:endParaRPr lang="en-US" sz="1800" dirty="0" smtClean="0"/>
          </a:p>
          <a:p>
            <a:r>
              <a:rPr lang="en-US" sz="1800" dirty="0" smtClean="0"/>
              <a:t>Which </a:t>
            </a:r>
            <a:r>
              <a:rPr lang="en-US" sz="1800" dirty="0"/>
              <a:t>means a world without bees could struggle to sustain the global human population of 7 billion. </a:t>
            </a:r>
            <a:endParaRPr lang="en-US" sz="1800" dirty="0" smtClean="0"/>
          </a:p>
          <a:p>
            <a:r>
              <a:rPr lang="en-US" sz="1800" dirty="0" smtClean="0"/>
              <a:t>Our </a:t>
            </a:r>
            <a:r>
              <a:rPr lang="en-US" sz="1800" dirty="0"/>
              <a:t>supermarkets would have half the amount of fruit and vegetables.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95936" y="1628800"/>
            <a:ext cx="5030559" cy="3159820"/>
          </a:xfrm>
          <a:prstGeom prst="rect">
            <a:avLst/>
          </a:prstGeom>
        </p:spPr>
      </p:pic>
    </p:spTree>
    <p:extLst>
      <p:ext uri="{BB962C8B-B14F-4D97-AF65-F5344CB8AC3E}">
        <p14:creationId xmlns:p14="http://schemas.microsoft.com/office/powerpoint/2010/main" val="149771066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2195736" y="188913"/>
            <a:ext cx="6624414" cy="723900"/>
          </a:xfrm>
        </p:spPr>
        <p:txBody>
          <a:bodyPr/>
          <a:lstStyle/>
          <a:p>
            <a:r>
              <a:rPr lang="en-US" dirty="0" smtClean="0"/>
              <a:t>Requirement 7</a:t>
            </a:r>
            <a:endParaRPr lang="en-US" dirty="0"/>
          </a:p>
        </p:txBody>
      </p:sp>
      <p:sp>
        <p:nvSpPr>
          <p:cNvPr id="114691" name="Rectangle 3"/>
          <p:cNvSpPr>
            <a:spLocks noGrp="1" noChangeArrowheads="1"/>
          </p:cNvSpPr>
          <p:nvPr>
            <p:ph type="body" idx="1"/>
          </p:nvPr>
        </p:nvSpPr>
        <p:spPr>
          <a:xfrm>
            <a:off x="323529" y="1700807"/>
            <a:ext cx="8496622" cy="4825405"/>
          </a:xfrm>
        </p:spPr>
        <p:txBody>
          <a:bodyPr/>
          <a:lstStyle/>
          <a:p>
            <a:pPr marL="0" indent="0">
              <a:buNone/>
            </a:pPr>
            <a:r>
              <a:rPr lang="en-US" sz="1800" dirty="0"/>
              <a:t>Identify five garden pests (insects, diseased plants). Recommend two solutions for each pest. At least one of the two solutions must be an organic method.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2160" y="84138"/>
            <a:ext cx="914400" cy="93345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5993" y="2924944"/>
            <a:ext cx="4809728" cy="2705472"/>
          </a:xfrm>
          <a:prstGeom prst="rect">
            <a:avLst/>
          </a:prstGeom>
        </p:spPr>
      </p:pic>
    </p:spTree>
    <p:extLst>
      <p:ext uri="{BB962C8B-B14F-4D97-AF65-F5344CB8AC3E}">
        <p14:creationId xmlns:p14="http://schemas.microsoft.com/office/powerpoint/2010/main" val="401856587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Insecticide Control of  Insect Pests</a:t>
            </a:r>
            <a:endParaRPr lang="en-US" dirty="0"/>
          </a:p>
        </p:txBody>
      </p:sp>
      <p:sp>
        <p:nvSpPr>
          <p:cNvPr id="3" name="Content Placeholder 2"/>
          <p:cNvSpPr>
            <a:spLocks noGrp="1"/>
          </p:cNvSpPr>
          <p:nvPr>
            <p:ph idx="1"/>
          </p:nvPr>
        </p:nvSpPr>
        <p:spPr>
          <a:xfrm>
            <a:off x="3635896" y="1766454"/>
            <a:ext cx="5184254" cy="4616884"/>
          </a:xfrm>
        </p:spPr>
        <p:txBody>
          <a:bodyPr/>
          <a:lstStyle/>
          <a:p>
            <a:r>
              <a:rPr lang="en-US" sz="1800" dirty="0" err="1"/>
              <a:t>Sevin</a:t>
            </a:r>
            <a:r>
              <a:rPr lang="en-US" sz="1800" dirty="0"/>
              <a:t> insecticide is a "</a:t>
            </a:r>
            <a:r>
              <a:rPr lang="en-US" sz="1800" dirty="0" err="1"/>
              <a:t>nonsystemic</a:t>
            </a:r>
            <a:r>
              <a:rPr lang="en-US" sz="1800" dirty="0"/>
              <a:t>" insecticides for controlling pests. </a:t>
            </a:r>
            <a:endParaRPr lang="en-US" sz="1800" dirty="0" smtClean="0"/>
          </a:p>
          <a:p>
            <a:r>
              <a:rPr lang="en-US" sz="1800" dirty="0" smtClean="0"/>
              <a:t>This </a:t>
            </a:r>
            <a:r>
              <a:rPr lang="en-US" sz="1800" dirty="0"/>
              <a:t>means it doesn't penetrate vegetables or plant tissues. </a:t>
            </a:r>
            <a:endParaRPr lang="en-US" sz="1800" dirty="0" smtClean="0"/>
          </a:p>
          <a:p>
            <a:r>
              <a:rPr lang="en-US" sz="1800" dirty="0" smtClean="0"/>
              <a:t>It </a:t>
            </a:r>
            <a:r>
              <a:rPr lang="en-US" sz="1800" dirty="0"/>
              <a:t>kills </a:t>
            </a:r>
            <a:r>
              <a:rPr lang="en-US" sz="1800" dirty="0" smtClean="0"/>
              <a:t>insects </a:t>
            </a:r>
            <a:r>
              <a:rPr lang="en-US" sz="1800" dirty="0"/>
              <a:t>by contact. </a:t>
            </a:r>
            <a:endParaRPr lang="en-US" sz="1800" dirty="0" smtClean="0"/>
          </a:p>
          <a:p>
            <a:r>
              <a:rPr lang="en-US" sz="1800" dirty="0" smtClean="0"/>
              <a:t>You </a:t>
            </a:r>
            <a:r>
              <a:rPr lang="en-US" sz="1800" dirty="0"/>
              <a:t>can treat tomatoes and many other garden favorites right up to one day before harvest. </a:t>
            </a:r>
            <a:endParaRPr lang="en-US" sz="1800" dirty="0" smtClean="0"/>
          </a:p>
          <a:p>
            <a:r>
              <a:rPr lang="en-US" sz="1800" dirty="0" smtClean="0"/>
              <a:t>Just </a:t>
            </a:r>
            <a:r>
              <a:rPr lang="en-US" sz="1800" dirty="0"/>
              <a:t>follow label directions and guidelines for intervals between application and your harvest day.</a:t>
            </a:r>
          </a:p>
          <a:p>
            <a:endParaRPr lang="en-US" sz="1800" dirty="0"/>
          </a:p>
        </p:txBody>
      </p:sp>
      <p:pic>
        <p:nvPicPr>
          <p:cNvPr id="4" name="Picture 3"/>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809" y="1766454"/>
            <a:ext cx="4407768" cy="4407768"/>
          </a:xfrm>
          <a:prstGeom prst="rect">
            <a:avLst/>
          </a:prstGeom>
        </p:spPr>
      </p:pic>
    </p:spTree>
    <p:extLst>
      <p:ext uri="{BB962C8B-B14F-4D97-AF65-F5344CB8AC3E}">
        <p14:creationId xmlns:p14="http://schemas.microsoft.com/office/powerpoint/2010/main" val="188142809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Cabbage Worm</a:t>
            </a:r>
            <a:endParaRPr lang="en-US" dirty="0"/>
          </a:p>
        </p:txBody>
      </p:sp>
      <p:sp>
        <p:nvSpPr>
          <p:cNvPr id="3" name="Content Placeholder 2"/>
          <p:cNvSpPr>
            <a:spLocks noGrp="1"/>
          </p:cNvSpPr>
          <p:nvPr>
            <p:ph idx="1"/>
          </p:nvPr>
        </p:nvSpPr>
        <p:spPr>
          <a:xfrm>
            <a:off x="251520" y="1557338"/>
            <a:ext cx="4536504" cy="4826000"/>
          </a:xfrm>
        </p:spPr>
        <p:txBody>
          <a:bodyPr/>
          <a:lstStyle/>
          <a:p>
            <a:r>
              <a:rPr lang="en-US" sz="1800" dirty="0"/>
              <a:t>Holes in cabbage leaves are a telltale sign of cabbage worm feeding. </a:t>
            </a:r>
            <a:endParaRPr lang="en-US" sz="1800" dirty="0" smtClean="0"/>
          </a:p>
          <a:p>
            <a:r>
              <a:rPr lang="en-US" sz="1800" dirty="0" smtClean="0"/>
              <a:t>Hand-remove </a:t>
            </a:r>
            <a:r>
              <a:rPr lang="en-US" sz="1800" dirty="0"/>
              <a:t>adults and look for eggs on the undersides of the leaves.</a:t>
            </a:r>
          </a:p>
        </p:txBody>
      </p:sp>
      <p:pic>
        <p:nvPicPr>
          <p:cNvPr id="6" name="Picture 5"/>
          <p:cNvPicPr>
            <a:picLocks noChangeAspect="1"/>
          </p:cNvPicPr>
          <p:nvPr/>
        </p:nvPicPr>
        <p:blipFill>
          <a:blip r:embed="rId2"/>
          <a:stretch>
            <a:fillRect/>
          </a:stretch>
        </p:blipFill>
        <p:spPr>
          <a:xfrm>
            <a:off x="4860851" y="1557338"/>
            <a:ext cx="3995625" cy="266375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788" y="3068960"/>
            <a:ext cx="4283968" cy="3212976"/>
          </a:xfrm>
          <a:prstGeom prst="rect">
            <a:avLst/>
          </a:prstGeom>
        </p:spPr>
      </p:pic>
    </p:spTree>
    <p:extLst>
      <p:ext uri="{BB962C8B-B14F-4D97-AF65-F5344CB8AC3E}">
        <p14:creationId xmlns:p14="http://schemas.microsoft.com/office/powerpoint/2010/main" val="86798780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Tomato Hornworm</a:t>
            </a:r>
            <a:endParaRPr lang="en-US" dirty="0"/>
          </a:p>
        </p:txBody>
      </p:sp>
      <p:sp>
        <p:nvSpPr>
          <p:cNvPr id="3" name="Content Placeholder 2"/>
          <p:cNvSpPr>
            <a:spLocks noGrp="1"/>
          </p:cNvSpPr>
          <p:nvPr>
            <p:ph idx="1"/>
          </p:nvPr>
        </p:nvSpPr>
        <p:spPr>
          <a:xfrm>
            <a:off x="282228" y="1556792"/>
            <a:ext cx="4433788" cy="4752528"/>
          </a:xfrm>
        </p:spPr>
        <p:txBody>
          <a:bodyPr/>
          <a:lstStyle/>
          <a:p>
            <a:r>
              <a:rPr lang="en-US" sz="1800" dirty="0"/>
              <a:t>The tomato hornworm is the larval stage of the five-spotted hawk moth. </a:t>
            </a:r>
            <a:endParaRPr lang="en-US" sz="1800" dirty="0" smtClean="0"/>
          </a:p>
          <a:p>
            <a:r>
              <a:rPr lang="en-US" sz="1800" dirty="0" smtClean="0"/>
              <a:t>Hornworms </a:t>
            </a:r>
            <a:r>
              <a:rPr lang="en-US" sz="1800" dirty="0"/>
              <a:t>favor the leaves of tomato and pepper plants. </a:t>
            </a:r>
            <a:endParaRPr lang="en-US" sz="1800" dirty="0" smtClean="0"/>
          </a:p>
          <a:p>
            <a:r>
              <a:rPr lang="en-US" sz="1800" dirty="0" smtClean="0"/>
              <a:t>Because </a:t>
            </a:r>
            <a:r>
              <a:rPr lang="en-US" sz="1800" dirty="0"/>
              <a:t>the hornworm is so </a:t>
            </a:r>
            <a:r>
              <a:rPr lang="en-US" sz="1800" dirty="0" smtClean="0"/>
              <a:t>large, </a:t>
            </a:r>
            <a:r>
              <a:rPr lang="en-US" sz="1800" dirty="0"/>
              <a:t>the easiest way to get rid of it is to simply remove it from the plant and dispose of it</a:t>
            </a:r>
            <a:r>
              <a:rPr lang="en-US" sz="1800" dirty="0" smtClean="0"/>
              <a:t>.</a:t>
            </a:r>
          </a:p>
        </p:txBody>
      </p:sp>
      <p:pic>
        <p:nvPicPr>
          <p:cNvPr id="4" name="Picture 3"/>
          <p:cNvPicPr>
            <a:picLocks noChangeAspect="1"/>
          </p:cNvPicPr>
          <p:nvPr/>
        </p:nvPicPr>
        <p:blipFill>
          <a:blip r:embed="rId2"/>
          <a:stretch>
            <a:fillRect/>
          </a:stretch>
        </p:blipFill>
        <p:spPr>
          <a:xfrm>
            <a:off x="5259024" y="1637065"/>
            <a:ext cx="3488101" cy="2317291"/>
          </a:xfrm>
          <a:prstGeom prst="rect">
            <a:avLst/>
          </a:prstGeom>
        </p:spPr>
      </p:pic>
    </p:spTree>
    <p:extLst>
      <p:ext uri="{BB962C8B-B14F-4D97-AF65-F5344CB8AC3E}">
        <p14:creationId xmlns:p14="http://schemas.microsoft.com/office/powerpoint/2010/main" val="38350276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Hazards of Gardening</a:t>
            </a:r>
          </a:p>
        </p:txBody>
      </p:sp>
      <p:sp>
        <p:nvSpPr>
          <p:cNvPr id="3" name="Content Placeholder 2"/>
          <p:cNvSpPr>
            <a:spLocks noGrp="1"/>
          </p:cNvSpPr>
          <p:nvPr>
            <p:ph idx="1"/>
          </p:nvPr>
        </p:nvSpPr>
        <p:spPr>
          <a:xfrm>
            <a:off x="4211960" y="1557338"/>
            <a:ext cx="4608190" cy="4826000"/>
          </a:xfrm>
        </p:spPr>
        <p:txBody>
          <a:bodyPr/>
          <a:lstStyle/>
          <a:p>
            <a:pPr marL="0" indent="0">
              <a:buNone/>
            </a:pPr>
            <a:r>
              <a:rPr lang="en-US" sz="1800" b="1" dirty="0"/>
              <a:t>Insect bites</a:t>
            </a:r>
          </a:p>
          <a:p>
            <a:r>
              <a:rPr lang="en-US" sz="1800" dirty="0"/>
              <a:t>Tilling the soil and working with plants can expose you to nasty bugs. </a:t>
            </a:r>
            <a:endParaRPr lang="en-US" sz="1800" dirty="0" smtClean="0"/>
          </a:p>
          <a:p>
            <a:r>
              <a:rPr lang="en-US" sz="1800" dirty="0" smtClean="0"/>
              <a:t>Avoid </a:t>
            </a:r>
            <a:r>
              <a:rPr lang="en-US" sz="1800" dirty="0"/>
              <a:t>ticks, which can be carriers of disease (among them Lyme disease). </a:t>
            </a:r>
            <a:endParaRPr lang="en-US" sz="1800" dirty="0" smtClean="0"/>
          </a:p>
          <a:p>
            <a:r>
              <a:rPr lang="en-US" sz="1800" dirty="0" smtClean="0"/>
              <a:t>Prevent </a:t>
            </a:r>
            <a:r>
              <a:rPr lang="en-US" sz="1800" dirty="0"/>
              <a:t>bites by using insect repellent and covering your skin. </a:t>
            </a:r>
            <a:endParaRPr lang="en-US" sz="1800" dirty="0" smtClean="0"/>
          </a:p>
          <a:p>
            <a:r>
              <a:rPr lang="en-US" sz="1800" dirty="0" smtClean="0"/>
              <a:t>Tuck </a:t>
            </a:r>
            <a:r>
              <a:rPr lang="en-US" sz="1800" dirty="0"/>
              <a:t>your pants into your socks and wear a hat. </a:t>
            </a:r>
            <a:endParaRPr lang="en-US" sz="1800" dirty="0" smtClean="0"/>
          </a:p>
          <a:p>
            <a:r>
              <a:rPr lang="en-US" sz="1800" dirty="0" smtClean="0"/>
              <a:t>Check </a:t>
            </a:r>
            <a:r>
              <a:rPr lang="en-US" sz="1800" dirty="0"/>
              <a:t>yourself before going inside the house to make sure that you’re not carrying bugs and insects inside your home </a:t>
            </a:r>
            <a:endParaRPr lang="en-US" sz="1800" dirty="0" smtClean="0"/>
          </a:p>
          <a:p>
            <a:pPr marL="0"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1700808"/>
            <a:ext cx="3553292" cy="2376264"/>
          </a:xfrm>
          <a:prstGeom prst="rect">
            <a:avLst/>
          </a:prstGeom>
        </p:spPr>
      </p:pic>
    </p:spTree>
    <p:extLst>
      <p:ext uri="{BB962C8B-B14F-4D97-AF65-F5344CB8AC3E}">
        <p14:creationId xmlns:p14="http://schemas.microsoft.com/office/powerpoint/2010/main" val="149729160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4074" y="333375"/>
            <a:ext cx="6912421" cy="508000"/>
          </a:xfrm>
        </p:spPr>
        <p:txBody>
          <a:bodyPr/>
          <a:lstStyle/>
          <a:p>
            <a:r>
              <a:rPr lang="en-US" dirty="0" smtClean="0"/>
              <a:t>Whiteflies, Aphid, and Mealybugs</a:t>
            </a:r>
            <a:endParaRPr lang="en-US" dirty="0"/>
          </a:p>
        </p:txBody>
      </p:sp>
      <p:sp>
        <p:nvSpPr>
          <p:cNvPr id="3" name="Content Placeholder 2"/>
          <p:cNvSpPr>
            <a:spLocks noGrp="1"/>
          </p:cNvSpPr>
          <p:nvPr>
            <p:ph idx="1"/>
          </p:nvPr>
        </p:nvSpPr>
        <p:spPr>
          <a:xfrm>
            <a:off x="251520" y="1556792"/>
            <a:ext cx="5688632" cy="5040560"/>
          </a:xfrm>
        </p:spPr>
        <p:txBody>
          <a:bodyPr/>
          <a:lstStyle/>
          <a:p>
            <a:r>
              <a:rPr lang="en-US" sz="1800" dirty="0" smtClean="0"/>
              <a:t>These insects </a:t>
            </a:r>
            <a:r>
              <a:rPr lang="en-US" sz="1800" dirty="0"/>
              <a:t>feed off plants by sucking the plant's </a:t>
            </a:r>
            <a:r>
              <a:rPr lang="en-US" sz="1800" dirty="0" smtClean="0"/>
              <a:t>juices and can </a:t>
            </a:r>
            <a:r>
              <a:rPr lang="en-US" sz="1800" dirty="0"/>
              <a:t>cause wilting, stunting, and death</a:t>
            </a:r>
            <a:r>
              <a:rPr lang="en-US" sz="1800" dirty="0" smtClean="0"/>
              <a:t>.</a:t>
            </a:r>
            <a:r>
              <a:rPr lang="en-US" sz="1800" dirty="0"/>
              <a:t>﻿ </a:t>
            </a:r>
            <a:endParaRPr lang="en-US" sz="1800" dirty="0" smtClean="0"/>
          </a:p>
          <a:p>
            <a:r>
              <a:rPr lang="en-US" sz="1800" dirty="0" smtClean="0"/>
              <a:t>Populations </a:t>
            </a:r>
            <a:r>
              <a:rPr lang="en-US" sz="1800" dirty="0"/>
              <a:t>can grow </a:t>
            </a:r>
            <a:r>
              <a:rPr lang="en-US" sz="1800" dirty="0" smtClean="0"/>
              <a:t>quickly and the </a:t>
            </a:r>
            <a:r>
              <a:rPr lang="en-US" sz="1800" dirty="0"/>
              <a:t>best way to control </a:t>
            </a:r>
            <a:r>
              <a:rPr lang="en-US" sz="1800" dirty="0" smtClean="0"/>
              <a:t>these pests </a:t>
            </a:r>
            <a:r>
              <a:rPr lang="en-US" sz="1800" dirty="0"/>
              <a:t>is to constantly monitor for them and use a combination of techniques to keep their population down. </a:t>
            </a:r>
            <a:endParaRPr lang="en-US" sz="1800" dirty="0" smtClean="0"/>
          </a:p>
          <a:p>
            <a:r>
              <a:rPr lang="en-US" sz="1800" dirty="0" smtClean="0"/>
              <a:t>Check </a:t>
            </a:r>
            <a:r>
              <a:rPr lang="en-US" sz="1800" dirty="0"/>
              <a:t>to be sure any new plant you buy is not </a:t>
            </a:r>
            <a:r>
              <a:rPr lang="en-US" sz="1800" dirty="0" smtClean="0"/>
              <a:t>infested. </a:t>
            </a:r>
          </a:p>
          <a:p>
            <a:r>
              <a:rPr lang="en-US" sz="1800" dirty="0" smtClean="0"/>
              <a:t>If </a:t>
            </a:r>
            <a:r>
              <a:rPr lang="en-US" sz="1800" dirty="0"/>
              <a:t>you discover a small infestation in your garden, wash it off with a blast of water from the hose or by sinking the plant into a bucket of water. </a:t>
            </a:r>
            <a:endParaRPr lang="en-US" sz="1800" dirty="0" smtClean="0"/>
          </a:p>
          <a:p>
            <a:r>
              <a:rPr lang="en-US" sz="1800" dirty="0" smtClean="0"/>
              <a:t>Organic controls include sprays </a:t>
            </a:r>
            <a:r>
              <a:rPr lang="en-US" sz="1800" dirty="0"/>
              <a:t>containing pyrethrum or </a:t>
            </a:r>
            <a:r>
              <a:rPr lang="en-US" sz="1800" dirty="0" smtClean="0"/>
              <a:t>insecticidal soap. </a:t>
            </a:r>
            <a:r>
              <a:rPr lang="en-US" sz="1800" dirty="0"/>
              <a:t>Repeated sprayings will probably be necessary</a:t>
            </a:r>
            <a:r>
              <a:rPr lang="en-US" sz="1800" dirty="0" smtClean="0"/>
              <a:t> to control existing infestations</a:t>
            </a:r>
            <a:r>
              <a:rPr lang="en-US" sz="1800" dirty="0"/>
              <a:t>. Coat both the upper and lower surfaces of leaves. </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85299" y="4758792"/>
            <a:ext cx="2756584" cy="1550579"/>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6920" y="1187944"/>
            <a:ext cx="2734962" cy="1822479"/>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85298" y="3105955"/>
            <a:ext cx="2756584" cy="1549200"/>
          </a:xfrm>
          <a:prstGeom prst="rect">
            <a:avLst/>
          </a:prstGeom>
        </p:spPr>
      </p:pic>
    </p:spTree>
    <p:extLst>
      <p:ext uri="{BB962C8B-B14F-4D97-AF65-F5344CB8AC3E}">
        <p14:creationId xmlns:p14="http://schemas.microsoft.com/office/powerpoint/2010/main" val="242974622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Cucumber Beetles</a:t>
            </a:r>
            <a:endParaRPr lang="en-US" dirty="0"/>
          </a:p>
        </p:txBody>
      </p:sp>
      <p:sp>
        <p:nvSpPr>
          <p:cNvPr id="3" name="Content Placeholder 2"/>
          <p:cNvSpPr>
            <a:spLocks noGrp="1"/>
          </p:cNvSpPr>
          <p:nvPr>
            <p:ph idx="1"/>
          </p:nvPr>
        </p:nvSpPr>
        <p:spPr>
          <a:xfrm>
            <a:off x="251520" y="1556792"/>
            <a:ext cx="6120680" cy="5184576"/>
          </a:xfrm>
        </p:spPr>
        <p:txBody>
          <a:bodyPr/>
          <a:lstStyle/>
          <a:p>
            <a:r>
              <a:rPr lang="en-US" sz="1800" dirty="0"/>
              <a:t>Cucumber beetles eat roots, leaves, and flowers and transmit bacterial wilt disease along the way. The damage usually isn’t enough to kill the plants, but the loss of flowers means a loss of fruits. The spread of bacterial wilt can be deadly and quick. It starts with one leaf wilting and spreads. A telltale sign of bacterial wilt is the sticky, white sap-like substance that oozes from snapped stems. Bacterial wilt is a serious disease of cucumbers and muskmelons. It affects squash, too, but to a much lesser extent. </a:t>
            </a:r>
          </a:p>
          <a:p>
            <a:r>
              <a:rPr lang="en-US" sz="1800" dirty="0"/>
              <a:t>Control the damage done by cucumber beetles by buying wilt-resistant plants and keeping plants off the ground by using a trellis. If an infestation still occurs, use a pesticide such as Rotenone or Pyrethrum on your plants. Cucumber plants are sensitive to many chemicals, so follow the label’s instructions carefully and use chemicals only as a last resort. </a:t>
            </a:r>
          </a:p>
          <a:p>
            <a:endParaRPr lang="en-US" sz="18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16216" y="1556792"/>
            <a:ext cx="2383426" cy="168428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6216" y="3428999"/>
            <a:ext cx="2383426" cy="3177901"/>
          </a:xfrm>
          <a:prstGeom prst="rect">
            <a:avLst/>
          </a:prstGeom>
        </p:spPr>
      </p:pic>
    </p:spTree>
    <p:extLst>
      <p:ext uri="{BB962C8B-B14F-4D97-AF65-F5344CB8AC3E}">
        <p14:creationId xmlns:p14="http://schemas.microsoft.com/office/powerpoint/2010/main" val="231640861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Powdery Mildew</a:t>
            </a:r>
            <a:endParaRPr lang="en-US" dirty="0"/>
          </a:p>
        </p:txBody>
      </p:sp>
      <p:sp>
        <p:nvSpPr>
          <p:cNvPr id="3" name="Content Placeholder 2"/>
          <p:cNvSpPr>
            <a:spLocks noGrp="1"/>
          </p:cNvSpPr>
          <p:nvPr>
            <p:ph idx="1"/>
          </p:nvPr>
        </p:nvSpPr>
        <p:spPr>
          <a:xfrm>
            <a:off x="3351654" y="1557338"/>
            <a:ext cx="5540826" cy="5112022"/>
          </a:xfrm>
        </p:spPr>
        <p:txBody>
          <a:bodyPr/>
          <a:lstStyle/>
          <a:p>
            <a:r>
              <a:rPr lang="en-US" sz="1800" dirty="0"/>
              <a:t>There are many different species of powdery mildew, and each species attacks a range of different </a:t>
            </a:r>
            <a:r>
              <a:rPr lang="en-US" sz="1800" dirty="0" smtClean="0"/>
              <a:t>plants. Commonly </a:t>
            </a:r>
            <a:r>
              <a:rPr lang="en-US" sz="1800" dirty="0"/>
              <a:t>affected plants include </a:t>
            </a:r>
            <a:r>
              <a:rPr lang="en-US" sz="1800" dirty="0" smtClean="0"/>
              <a:t>squash</a:t>
            </a:r>
            <a:r>
              <a:rPr lang="en-US" sz="1800" dirty="0"/>
              <a:t>, pumpkins, cucumbers, </a:t>
            </a:r>
            <a:r>
              <a:rPr lang="en-US" sz="1800" dirty="0" smtClean="0"/>
              <a:t>melons, tomatoes</a:t>
            </a:r>
            <a:r>
              <a:rPr lang="en-US" sz="1800" dirty="0"/>
              <a:t>, eggplants, </a:t>
            </a:r>
            <a:r>
              <a:rPr lang="en-US" sz="1800" dirty="0" smtClean="0"/>
              <a:t>peppers, beans</a:t>
            </a:r>
            <a:r>
              <a:rPr lang="en-US" sz="1800" dirty="0"/>
              <a:t>, </a:t>
            </a:r>
            <a:r>
              <a:rPr lang="en-US" sz="1800" dirty="0" smtClean="0"/>
              <a:t>and peas. </a:t>
            </a:r>
          </a:p>
          <a:p>
            <a:r>
              <a:rPr lang="en-US" altLang="en-US" sz="1800" dirty="0" smtClean="0">
                <a:latin typeface="Arial" panose="020B0604020202020204" pitchFamily="34" charset="0"/>
              </a:rPr>
              <a:t>Consider </a:t>
            </a:r>
            <a:r>
              <a:rPr lang="en-US" altLang="en-US" sz="1800" dirty="0">
                <a:latin typeface="Arial" panose="020B0604020202020204" pitchFamily="34" charset="0"/>
              </a:rPr>
              <a:t>spraying infected plants with protectant (preventative) fungicides. Effective organic fungicides for treating powdery mildew include sulfur, lime-sulfur, neem oil, and potassium bicarbonate. These are most effective when used prior to infection or when you first see signs of the disease. </a:t>
            </a:r>
            <a:endParaRPr lang="en-US" altLang="en-US" sz="1800" dirty="0" smtClean="0">
              <a:latin typeface="Arial" panose="020B0604020202020204" pitchFamily="34" charset="0"/>
            </a:endParaRPr>
          </a:p>
          <a:p>
            <a:r>
              <a:rPr lang="en-US" altLang="en-US" sz="1800" dirty="0" smtClean="0">
                <a:latin typeface="Arial" panose="020B0604020202020204" pitchFamily="34" charset="0"/>
              </a:rPr>
              <a:t>If </a:t>
            </a:r>
            <a:r>
              <a:rPr lang="en-US" altLang="en-US" sz="1800" dirty="0">
                <a:latin typeface="Arial" panose="020B0604020202020204" pitchFamily="34" charset="0"/>
              </a:rPr>
              <a:t>you don’t want to use chemical fungicides, try spraying your plants with a bicarbonate solution: </a:t>
            </a:r>
            <a:endParaRPr lang="en-US" altLang="en-US" sz="1800" dirty="0" smtClean="0">
              <a:latin typeface="Arial" panose="020B0604020202020204" pitchFamily="34" charset="0"/>
            </a:endParaRPr>
          </a:p>
          <a:p>
            <a:pPr lvl="1"/>
            <a:r>
              <a:rPr lang="en-US" altLang="en-US" sz="1400" b="0" dirty="0" smtClean="0">
                <a:latin typeface="Arial" panose="020B0604020202020204" pitchFamily="34" charset="0"/>
              </a:rPr>
              <a:t>Mix </a:t>
            </a:r>
            <a:r>
              <a:rPr lang="en-US" altLang="en-US" sz="1400" b="0" dirty="0">
                <a:latin typeface="Arial" panose="020B0604020202020204" pitchFamily="34" charset="0"/>
              </a:rPr>
              <a:t>1 teaspoon baking soda in 1 quart of water. Spray plants thoroughly, as the solution will only kill fungus that it comes into contact with. </a:t>
            </a:r>
          </a:p>
          <a:p>
            <a:endParaRPr lang="en-US" sz="1800" dirty="0"/>
          </a:p>
        </p:txBody>
      </p:sp>
      <p:pic>
        <p:nvPicPr>
          <p:cNvPr id="4" name="Picture 3"/>
          <p:cNvPicPr>
            <a:picLocks noChangeAspect="1"/>
          </p:cNvPicPr>
          <p:nvPr/>
        </p:nvPicPr>
        <p:blipFill>
          <a:blip r:embed="rId2"/>
          <a:stretch>
            <a:fillRect/>
          </a:stretch>
        </p:blipFill>
        <p:spPr>
          <a:xfrm>
            <a:off x="251520" y="1626117"/>
            <a:ext cx="2956118" cy="2808312"/>
          </a:xfrm>
          <a:prstGeom prst="rect">
            <a:avLst/>
          </a:prstGeom>
        </p:spPr>
      </p:pic>
      <p:sp>
        <p:nvSpPr>
          <p:cNvPr id="7" name="TextBox 6"/>
          <p:cNvSpPr txBox="1"/>
          <p:nvPr/>
        </p:nvSpPr>
        <p:spPr>
          <a:xfrm>
            <a:off x="395536" y="4437112"/>
            <a:ext cx="3312368" cy="20882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105972538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Mosaic Virus</a:t>
            </a:r>
            <a:endParaRPr lang="en-US" dirty="0"/>
          </a:p>
        </p:txBody>
      </p:sp>
      <p:sp>
        <p:nvSpPr>
          <p:cNvPr id="3" name="Content Placeholder 2"/>
          <p:cNvSpPr>
            <a:spLocks noGrp="1"/>
          </p:cNvSpPr>
          <p:nvPr>
            <p:ph idx="1"/>
          </p:nvPr>
        </p:nvSpPr>
        <p:spPr>
          <a:xfrm>
            <a:off x="5076056" y="1557338"/>
            <a:ext cx="3744094" cy="4826000"/>
          </a:xfrm>
        </p:spPr>
        <p:txBody>
          <a:bodyPr/>
          <a:lstStyle/>
          <a:p>
            <a:r>
              <a:rPr lang="en-US" sz="1800" dirty="0"/>
              <a:t>Mottled yellow leaves usually indicate a mosaic virus. </a:t>
            </a:r>
            <a:endParaRPr lang="en-US" sz="1800" dirty="0" smtClean="0"/>
          </a:p>
          <a:p>
            <a:r>
              <a:rPr lang="en-US" sz="1800" dirty="0" smtClean="0"/>
              <a:t>Remove </a:t>
            </a:r>
            <a:r>
              <a:rPr lang="en-US" sz="1800" dirty="0"/>
              <a:t>and destroy any affected plants as soon as possible to limit the spread of the virus.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1700808"/>
            <a:ext cx="4614846" cy="3657265"/>
          </a:xfrm>
          <a:prstGeom prst="rect">
            <a:avLst/>
          </a:prstGeom>
        </p:spPr>
      </p:pic>
    </p:spTree>
    <p:extLst>
      <p:ext uri="{BB962C8B-B14F-4D97-AF65-F5344CB8AC3E}">
        <p14:creationId xmlns:p14="http://schemas.microsoft.com/office/powerpoint/2010/main" val="142868004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Leaf Spot</a:t>
            </a:r>
            <a:endParaRPr lang="en-US" dirty="0"/>
          </a:p>
        </p:txBody>
      </p:sp>
      <p:sp>
        <p:nvSpPr>
          <p:cNvPr id="3" name="Content Placeholder 2"/>
          <p:cNvSpPr>
            <a:spLocks noGrp="1"/>
          </p:cNvSpPr>
          <p:nvPr>
            <p:ph idx="1"/>
          </p:nvPr>
        </p:nvSpPr>
        <p:spPr>
          <a:xfrm>
            <a:off x="251520" y="1557338"/>
            <a:ext cx="5112568" cy="4826000"/>
          </a:xfrm>
        </p:spPr>
        <p:txBody>
          <a:bodyPr/>
          <a:lstStyle/>
          <a:p>
            <a:r>
              <a:rPr lang="en-US" sz="1800" dirty="0"/>
              <a:t>The lower leaves of this tomato plant are infected with leaf spot. </a:t>
            </a:r>
            <a:endParaRPr lang="en-US" sz="1800" dirty="0" smtClean="0"/>
          </a:p>
          <a:p>
            <a:r>
              <a:rPr lang="en-US" sz="1800" dirty="0" smtClean="0"/>
              <a:t>A </a:t>
            </a:r>
            <a:r>
              <a:rPr lang="en-US" sz="1800" dirty="0"/>
              <a:t>fungicide can be used and the leaves can be removed from the lower part of the plant to prevent spores from splashing up onto the foliage. </a:t>
            </a:r>
          </a:p>
        </p:txBody>
      </p:sp>
      <p:pic>
        <p:nvPicPr>
          <p:cNvPr id="4" name="Picture 3"/>
          <p:cNvPicPr>
            <a:picLocks noChangeAspect="1"/>
          </p:cNvPicPr>
          <p:nvPr/>
        </p:nvPicPr>
        <p:blipFill>
          <a:blip r:embed="rId2"/>
          <a:stretch>
            <a:fillRect/>
          </a:stretch>
        </p:blipFill>
        <p:spPr>
          <a:xfrm>
            <a:off x="5580112" y="1469554"/>
            <a:ext cx="3289587" cy="4913784"/>
          </a:xfrm>
          <a:prstGeom prst="rect">
            <a:avLst/>
          </a:prstGeom>
        </p:spPr>
      </p:pic>
    </p:spTree>
    <p:extLst>
      <p:ext uri="{BB962C8B-B14F-4D97-AF65-F5344CB8AC3E}">
        <p14:creationId xmlns:p14="http://schemas.microsoft.com/office/powerpoint/2010/main" val="220814497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2195736" y="188913"/>
            <a:ext cx="6624414" cy="723900"/>
          </a:xfrm>
        </p:spPr>
        <p:txBody>
          <a:bodyPr/>
          <a:lstStyle/>
          <a:p>
            <a:r>
              <a:rPr lang="en-US" dirty="0" smtClean="0"/>
              <a:t>Requirement 8</a:t>
            </a:r>
            <a:endParaRPr lang="en-US" dirty="0"/>
          </a:p>
        </p:txBody>
      </p:sp>
      <p:sp>
        <p:nvSpPr>
          <p:cNvPr id="114691" name="Rectangle 3"/>
          <p:cNvSpPr>
            <a:spLocks noGrp="1" noChangeArrowheads="1"/>
          </p:cNvSpPr>
          <p:nvPr>
            <p:ph type="body" idx="1"/>
          </p:nvPr>
        </p:nvSpPr>
        <p:spPr>
          <a:xfrm>
            <a:off x="323529" y="1700807"/>
            <a:ext cx="8496622" cy="4825405"/>
          </a:xfrm>
        </p:spPr>
        <p:txBody>
          <a:bodyPr/>
          <a:lstStyle/>
          <a:p>
            <a:pPr marL="0" indent="0">
              <a:buNone/>
            </a:pPr>
            <a:r>
              <a:rPr lang="en-US" sz="1800" dirty="0"/>
              <a:t>Do ONE of the following and record weekly observations. Discuss the results of your project with your counselor: </a:t>
            </a:r>
          </a:p>
          <a:p>
            <a:pPr lvl="1">
              <a:buFont typeface="+mj-lt"/>
              <a:buAutoNum type="alphaLcPeriod"/>
            </a:pPr>
            <a:r>
              <a:rPr lang="en-US" sz="1400" b="0" dirty="0">
                <a:solidFill>
                  <a:srgbClr val="C00000"/>
                </a:solidFill>
              </a:rPr>
              <a:t>Build a compost bin and maintain it for 90 days.</a:t>
            </a:r>
          </a:p>
          <a:p>
            <a:pPr lvl="1">
              <a:buFont typeface="+mj-lt"/>
              <a:buAutoNum type="alphaLcPeriod"/>
            </a:pPr>
            <a:r>
              <a:rPr lang="en-US" sz="1400" b="0" dirty="0"/>
              <a:t>Build a vermipost bin (worm compost bin) and maintain it for 90 days.</a:t>
            </a:r>
          </a:p>
          <a:p>
            <a:pPr lvl="1">
              <a:buFont typeface="+mj-lt"/>
              <a:buAutoNum type="alphaLcPeriod"/>
            </a:pPr>
            <a:r>
              <a:rPr lang="en-US" sz="1400" b="0" dirty="0"/>
              <a:t>Build a hydroponic garden containing three vegetables or herbs, or three ornamental plants. Maintain this garden through harvest or flowering, or for 90 days.</a:t>
            </a:r>
          </a:p>
          <a:p>
            <a:pPr lvl="1">
              <a:buFont typeface="+mj-lt"/>
              <a:buAutoNum type="alphaLcPeriod"/>
            </a:pPr>
            <a:r>
              <a:rPr lang="en-US" sz="1400" b="0" dirty="0"/>
              <a:t>Build one water garden, either in a container (at least 12 by 6 inches and 6 inches deep), or in the ground as a small, decorative pond no larger than 6 by 3 feet and 24 inches deep. Maintain the water garden for 90 days.</a:t>
            </a:r>
          </a:p>
          <a:p>
            <a:pPr lvl="1">
              <a:buFont typeface="+mj-lt"/>
              <a:buAutoNum type="alphaLcPeriod"/>
            </a:pPr>
            <a:r>
              <a:rPr lang="en-US" sz="1400" b="0" dirty="0"/>
              <a:t>Prepare a honey super for use on a hive or colony. Remove a filled honey super from the hive or colony and prepare the honey for sale</a:t>
            </a:r>
            <a:r>
              <a:rPr lang="en-US" sz="1400" b="0" dirty="0" smtClean="0"/>
              <a:t>.</a:t>
            </a:r>
          </a:p>
          <a:p>
            <a:pPr lvl="1">
              <a:buFont typeface="+mj-lt"/>
              <a:buAutoNum type="alphaLcPeriod"/>
            </a:pPr>
            <a:r>
              <a:rPr lang="en-US" sz="1400" b="0" dirty="0"/>
              <a:t>Grow a garden of your own using soil from seed or plantings to harvest or for 90 days, whichever is earlier. This can be an outdoor garden or indoors using appropriate containers, and should include at least three types of plants approved by your counselor.</a:t>
            </a:r>
          </a:p>
          <a:p>
            <a:pPr lvl="1">
              <a:buFont typeface="+mj-lt"/>
              <a:buAutoNum type="alphaLcPeriod"/>
            </a:pPr>
            <a:endParaRPr lang="en-US" sz="1400" b="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2160" y="84138"/>
            <a:ext cx="914400" cy="933450"/>
          </a:xfrm>
          <a:prstGeom prst="rect">
            <a:avLst/>
          </a:prstGeom>
        </p:spPr>
      </p:pic>
    </p:spTree>
    <p:extLst>
      <p:ext uri="{BB962C8B-B14F-4D97-AF65-F5344CB8AC3E}">
        <p14:creationId xmlns:p14="http://schemas.microsoft.com/office/powerpoint/2010/main" val="95151865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Compost Bin</a:t>
            </a:r>
            <a:endParaRPr lang="en-US" dirty="0"/>
          </a:p>
        </p:txBody>
      </p:sp>
      <p:sp>
        <p:nvSpPr>
          <p:cNvPr id="3" name="Content Placeholder 2"/>
          <p:cNvSpPr>
            <a:spLocks noGrp="1"/>
          </p:cNvSpPr>
          <p:nvPr>
            <p:ph idx="1"/>
          </p:nvPr>
        </p:nvSpPr>
        <p:spPr>
          <a:xfrm>
            <a:off x="467544" y="1700808"/>
            <a:ext cx="8352606" cy="4682530"/>
          </a:xfrm>
        </p:spPr>
        <p:txBody>
          <a:bodyPr/>
          <a:lstStyle/>
          <a:p>
            <a:r>
              <a:rPr lang="en-US" sz="2000" dirty="0" smtClean="0"/>
              <a:t>Click </a:t>
            </a:r>
            <a:r>
              <a:rPr lang="en-US" sz="2000" dirty="0"/>
              <a:t>on the following link for </a:t>
            </a:r>
            <a:r>
              <a:rPr lang="en-US" sz="2000" dirty="0" smtClean="0"/>
              <a:t>an instructional video </a:t>
            </a:r>
            <a:r>
              <a:rPr lang="en-US" sz="2000" dirty="0"/>
              <a:t>on </a:t>
            </a:r>
            <a:r>
              <a:rPr lang="en-US" sz="2000" dirty="0" smtClean="0">
                <a:hlinkClick r:id="rId2"/>
              </a:rPr>
              <a:t>How to build a compost bin with pallets</a:t>
            </a:r>
            <a:endParaRPr lang="en-US" sz="2000" dirty="0" smtClean="0"/>
          </a:p>
          <a:p>
            <a:r>
              <a:rPr lang="en-US" sz="2000" dirty="0" smtClean="0"/>
              <a:t>Download the document on </a:t>
            </a:r>
            <a:r>
              <a:rPr lang="en-US" sz="2000" b="1" dirty="0" smtClean="0"/>
              <a:t>7 Easy Steps to Composting</a:t>
            </a:r>
            <a:endParaRPr lang="en-US" sz="2000" b="1"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704" y="2996952"/>
            <a:ext cx="5340085" cy="3003798"/>
          </a:xfrm>
          <a:prstGeom prst="rect">
            <a:avLst/>
          </a:prstGeom>
        </p:spPr>
      </p:pic>
    </p:spTree>
    <p:extLst>
      <p:ext uri="{BB962C8B-B14F-4D97-AF65-F5344CB8AC3E}">
        <p14:creationId xmlns:p14="http://schemas.microsoft.com/office/powerpoint/2010/main" val="145548214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2195736" y="188913"/>
            <a:ext cx="6624414" cy="723900"/>
          </a:xfrm>
        </p:spPr>
        <p:txBody>
          <a:bodyPr/>
          <a:lstStyle/>
          <a:p>
            <a:r>
              <a:rPr lang="en-US" dirty="0" smtClean="0"/>
              <a:t>Requirement 8</a:t>
            </a:r>
            <a:endParaRPr lang="en-US" dirty="0"/>
          </a:p>
        </p:txBody>
      </p:sp>
      <p:sp>
        <p:nvSpPr>
          <p:cNvPr id="114691" name="Rectangle 3"/>
          <p:cNvSpPr>
            <a:spLocks noGrp="1" noChangeArrowheads="1"/>
          </p:cNvSpPr>
          <p:nvPr>
            <p:ph type="body" idx="1"/>
          </p:nvPr>
        </p:nvSpPr>
        <p:spPr>
          <a:xfrm>
            <a:off x="323529" y="1700807"/>
            <a:ext cx="8496622" cy="4825405"/>
          </a:xfrm>
        </p:spPr>
        <p:txBody>
          <a:bodyPr/>
          <a:lstStyle/>
          <a:p>
            <a:pPr marL="0" indent="0">
              <a:buNone/>
            </a:pPr>
            <a:r>
              <a:rPr lang="en-US" sz="1800" dirty="0"/>
              <a:t>Do ONE of the following and record weekly observations. Discuss the results of your project with your counselor: </a:t>
            </a:r>
          </a:p>
          <a:p>
            <a:pPr lvl="1">
              <a:buFont typeface="+mj-lt"/>
              <a:buAutoNum type="alphaLcPeriod"/>
            </a:pPr>
            <a:r>
              <a:rPr lang="en-US" sz="1400" b="0" dirty="0"/>
              <a:t>Build a compost bin and maintain it for 90 days.</a:t>
            </a:r>
          </a:p>
          <a:p>
            <a:pPr lvl="1">
              <a:buFont typeface="+mj-lt"/>
              <a:buAutoNum type="alphaLcPeriod"/>
            </a:pPr>
            <a:r>
              <a:rPr lang="en-US" sz="1400" b="0" dirty="0">
                <a:solidFill>
                  <a:srgbClr val="C00000"/>
                </a:solidFill>
              </a:rPr>
              <a:t>Build a vermipost bin (worm compost bin) and maintain it for 90 days.</a:t>
            </a:r>
          </a:p>
          <a:p>
            <a:pPr lvl="1">
              <a:buFont typeface="+mj-lt"/>
              <a:buAutoNum type="alphaLcPeriod"/>
            </a:pPr>
            <a:r>
              <a:rPr lang="en-US" sz="1400" b="0" dirty="0"/>
              <a:t>Build a hydroponic garden containing three vegetables or herbs, or three ornamental plants. Maintain this garden through harvest or flowering, or for 90 days.</a:t>
            </a:r>
          </a:p>
          <a:p>
            <a:pPr lvl="1">
              <a:buFont typeface="+mj-lt"/>
              <a:buAutoNum type="alphaLcPeriod"/>
            </a:pPr>
            <a:r>
              <a:rPr lang="en-US" sz="1400" b="0" dirty="0"/>
              <a:t>Build one water garden, either in a container (at least 12 by 6 inches and 6 inches deep), or in the ground as a small, decorative pond no larger than 6 by 3 feet and 24 inches deep. Maintain the water garden for 90 days.</a:t>
            </a:r>
          </a:p>
          <a:p>
            <a:pPr lvl="1">
              <a:buFont typeface="+mj-lt"/>
              <a:buAutoNum type="alphaLcPeriod"/>
            </a:pPr>
            <a:r>
              <a:rPr lang="en-US" sz="1400" b="0" dirty="0"/>
              <a:t>Prepare a honey super for use on a hive or colony. Remove a filled honey super from the hive or colony and prepare the honey for sale</a:t>
            </a:r>
            <a:r>
              <a:rPr lang="en-US" sz="1400" b="0" dirty="0" smtClean="0"/>
              <a:t>.</a:t>
            </a:r>
          </a:p>
          <a:p>
            <a:pPr lvl="1">
              <a:buFont typeface="+mj-lt"/>
              <a:buAutoNum type="alphaLcPeriod"/>
            </a:pPr>
            <a:r>
              <a:rPr lang="en-US" sz="1400" b="0" dirty="0"/>
              <a:t>Grow a garden of your own using soil from seed or plantings to harvest or for 90 days, whichever is earlier. This can be an outdoor garden or indoors using appropriate containers, and should include at least three types of plants approved by your counselor.</a:t>
            </a:r>
          </a:p>
          <a:p>
            <a:pPr lvl="1">
              <a:buFont typeface="+mj-lt"/>
              <a:buAutoNum type="alphaLcPeriod"/>
            </a:pPr>
            <a:endParaRPr lang="en-US" sz="1400" b="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2160" y="84138"/>
            <a:ext cx="914400" cy="933450"/>
          </a:xfrm>
          <a:prstGeom prst="rect">
            <a:avLst/>
          </a:prstGeom>
        </p:spPr>
      </p:pic>
    </p:spTree>
    <p:extLst>
      <p:ext uri="{BB962C8B-B14F-4D97-AF65-F5344CB8AC3E}">
        <p14:creationId xmlns:p14="http://schemas.microsoft.com/office/powerpoint/2010/main" val="123031391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Vermipost Bin</a:t>
            </a:r>
            <a:endParaRPr lang="en-US" dirty="0"/>
          </a:p>
        </p:txBody>
      </p:sp>
      <p:sp>
        <p:nvSpPr>
          <p:cNvPr id="3" name="Content Placeholder 2"/>
          <p:cNvSpPr>
            <a:spLocks noGrp="1"/>
          </p:cNvSpPr>
          <p:nvPr>
            <p:ph idx="1"/>
          </p:nvPr>
        </p:nvSpPr>
        <p:spPr>
          <a:xfrm>
            <a:off x="539552" y="1772816"/>
            <a:ext cx="8280598" cy="4610522"/>
          </a:xfrm>
        </p:spPr>
        <p:txBody>
          <a:bodyPr/>
          <a:lstStyle/>
          <a:p>
            <a:r>
              <a:rPr lang="en-US" sz="2000" dirty="0" smtClean="0"/>
              <a:t>Click on the following link for an instructional video on </a:t>
            </a:r>
            <a:r>
              <a:rPr lang="en-US" sz="2000" dirty="0" smtClean="0">
                <a:hlinkClick r:id="rId2"/>
              </a:rPr>
              <a:t>How to Make a Worm Composting Bin</a:t>
            </a:r>
            <a:endParaRPr lang="en-US" sz="2000" dirty="0"/>
          </a:p>
        </p:txBody>
      </p:sp>
      <p:pic>
        <p:nvPicPr>
          <p:cNvPr id="5" name="Picture 4"/>
          <p:cNvPicPr>
            <a:picLocks noChangeAspect="1"/>
          </p:cNvPicPr>
          <p:nvPr/>
        </p:nvPicPr>
        <p:blipFill>
          <a:blip r:embed="rId3"/>
          <a:stretch>
            <a:fillRect/>
          </a:stretch>
        </p:blipFill>
        <p:spPr>
          <a:xfrm>
            <a:off x="2120898" y="2727197"/>
            <a:ext cx="4876974" cy="3656141"/>
          </a:xfrm>
          <a:prstGeom prst="rect">
            <a:avLst/>
          </a:prstGeom>
        </p:spPr>
      </p:pic>
    </p:spTree>
    <p:extLst>
      <p:ext uri="{BB962C8B-B14F-4D97-AF65-F5344CB8AC3E}">
        <p14:creationId xmlns:p14="http://schemas.microsoft.com/office/powerpoint/2010/main" val="426354965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2195736" y="188913"/>
            <a:ext cx="6624414" cy="723900"/>
          </a:xfrm>
        </p:spPr>
        <p:txBody>
          <a:bodyPr/>
          <a:lstStyle/>
          <a:p>
            <a:r>
              <a:rPr lang="en-US" dirty="0" smtClean="0"/>
              <a:t>Requirement 8</a:t>
            </a:r>
            <a:endParaRPr lang="en-US" dirty="0"/>
          </a:p>
        </p:txBody>
      </p:sp>
      <p:sp>
        <p:nvSpPr>
          <p:cNvPr id="114691" name="Rectangle 3"/>
          <p:cNvSpPr>
            <a:spLocks noGrp="1" noChangeArrowheads="1"/>
          </p:cNvSpPr>
          <p:nvPr>
            <p:ph type="body" idx="1"/>
          </p:nvPr>
        </p:nvSpPr>
        <p:spPr>
          <a:xfrm>
            <a:off x="323529" y="1700807"/>
            <a:ext cx="8496622" cy="4825405"/>
          </a:xfrm>
        </p:spPr>
        <p:txBody>
          <a:bodyPr/>
          <a:lstStyle/>
          <a:p>
            <a:pPr marL="0" indent="0">
              <a:buNone/>
            </a:pPr>
            <a:r>
              <a:rPr lang="en-US" sz="1800" dirty="0"/>
              <a:t>Do ONE of the following and record weekly observations. Discuss the results of your project with your counselor: </a:t>
            </a:r>
          </a:p>
          <a:p>
            <a:pPr lvl="1">
              <a:buFont typeface="+mj-lt"/>
              <a:buAutoNum type="alphaLcPeriod"/>
            </a:pPr>
            <a:r>
              <a:rPr lang="en-US" sz="1400" b="0" dirty="0"/>
              <a:t>Build a compost bin and maintain it for 90 days.</a:t>
            </a:r>
          </a:p>
          <a:p>
            <a:pPr lvl="1">
              <a:buFont typeface="+mj-lt"/>
              <a:buAutoNum type="alphaLcPeriod"/>
            </a:pPr>
            <a:r>
              <a:rPr lang="en-US" sz="1400" b="0" dirty="0"/>
              <a:t>Build a vermipost bin (worm compost bin) and maintain it for 90 days.</a:t>
            </a:r>
          </a:p>
          <a:p>
            <a:pPr lvl="1">
              <a:buFont typeface="+mj-lt"/>
              <a:buAutoNum type="alphaLcPeriod"/>
            </a:pPr>
            <a:r>
              <a:rPr lang="en-US" sz="1400" b="0" dirty="0">
                <a:solidFill>
                  <a:srgbClr val="C00000"/>
                </a:solidFill>
              </a:rPr>
              <a:t>Build a hydroponic garden containing three vegetables or herbs, or three ornamental plants. Maintain this garden through harvest or flowering, or for 90 days.</a:t>
            </a:r>
          </a:p>
          <a:p>
            <a:pPr lvl="1">
              <a:buFont typeface="+mj-lt"/>
              <a:buAutoNum type="alphaLcPeriod"/>
            </a:pPr>
            <a:r>
              <a:rPr lang="en-US" sz="1400" b="0" dirty="0"/>
              <a:t>Build one water garden, either in a container (at least 12 by 6 inches and 6 inches deep), or in the ground as a small, decorative pond no larger than 6 by 3 feet and 24 inches deep. Maintain the water garden for 90 days.</a:t>
            </a:r>
          </a:p>
          <a:p>
            <a:pPr lvl="1">
              <a:buFont typeface="+mj-lt"/>
              <a:buAutoNum type="alphaLcPeriod"/>
            </a:pPr>
            <a:r>
              <a:rPr lang="en-US" sz="1400" b="0" dirty="0"/>
              <a:t>Prepare a honey super for use on a hive or colony. Remove a filled honey super from the hive or colony and prepare the honey for sale</a:t>
            </a:r>
            <a:r>
              <a:rPr lang="en-US" sz="1400" b="0" dirty="0" smtClean="0"/>
              <a:t>.</a:t>
            </a:r>
          </a:p>
          <a:p>
            <a:pPr lvl="1">
              <a:buFont typeface="+mj-lt"/>
              <a:buAutoNum type="alphaLcPeriod"/>
            </a:pPr>
            <a:r>
              <a:rPr lang="en-US" sz="1400" b="0" dirty="0"/>
              <a:t>Grow a garden of your own using soil from seed or plantings to harvest or for 90 days, whichever is earlier. This can be an outdoor garden or indoors using appropriate containers, and should include at least three types of plants approved by your counselor.</a:t>
            </a:r>
          </a:p>
          <a:p>
            <a:pPr lvl="1">
              <a:buFont typeface="+mj-lt"/>
              <a:buAutoNum type="alphaLcPeriod"/>
            </a:pPr>
            <a:endParaRPr lang="en-US" sz="1400" b="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2160" y="84138"/>
            <a:ext cx="914400" cy="933450"/>
          </a:xfrm>
          <a:prstGeom prst="rect">
            <a:avLst/>
          </a:prstGeom>
        </p:spPr>
      </p:pic>
    </p:spTree>
    <p:extLst>
      <p:ext uri="{BB962C8B-B14F-4D97-AF65-F5344CB8AC3E}">
        <p14:creationId xmlns:p14="http://schemas.microsoft.com/office/powerpoint/2010/main" val="38492251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Hazards of Gardening</a:t>
            </a:r>
          </a:p>
        </p:txBody>
      </p:sp>
      <p:sp>
        <p:nvSpPr>
          <p:cNvPr id="6" name="Content Placeholder 5"/>
          <p:cNvSpPr>
            <a:spLocks noGrp="1"/>
          </p:cNvSpPr>
          <p:nvPr>
            <p:ph idx="1"/>
          </p:nvPr>
        </p:nvSpPr>
        <p:spPr>
          <a:xfrm>
            <a:off x="527770" y="1556792"/>
            <a:ext cx="4188246" cy="4826000"/>
          </a:xfrm>
        </p:spPr>
        <p:txBody>
          <a:bodyPr/>
          <a:lstStyle/>
          <a:p>
            <a:pPr marL="0" lvl="0" indent="0" eaLnBrk="0" hangingPunct="0">
              <a:spcBef>
                <a:spcPct val="0"/>
              </a:spcBef>
              <a:buNone/>
            </a:pPr>
            <a:r>
              <a:rPr lang="en-US" altLang="en-US" sz="1800" b="1" dirty="0">
                <a:latin typeface="Arial" panose="020B0604020202020204" pitchFamily="34" charset="0"/>
              </a:rPr>
              <a:t>Poisonous chemicals</a:t>
            </a:r>
          </a:p>
          <a:p>
            <a:pPr eaLnBrk="0" hangingPunct="0">
              <a:spcBef>
                <a:spcPct val="0"/>
              </a:spcBef>
            </a:pPr>
            <a:r>
              <a:rPr lang="en-US" altLang="en-US" sz="1800" dirty="0">
                <a:latin typeface="Arial" panose="020B0604020202020204" pitchFamily="34" charset="0"/>
              </a:rPr>
              <a:t>Be careful about using pesticides and fertilizers. </a:t>
            </a:r>
            <a:endParaRPr lang="en-US" altLang="en-US" sz="1800" dirty="0" smtClean="0">
              <a:latin typeface="Arial" panose="020B0604020202020204" pitchFamily="34" charset="0"/>
            </a:endParaRPr>
          </a:p>
          <a:p>
            <a:pPr eaLnBrk="0" hangingPunct="0">
              <a:spcBef>
                <a:spcPct val="0"/>
              </a:spcBef>
            </a:pPr>
            <a:r>
              <a:rPr lang="en-US" altLang="en-US" sz="1800" dirty="0" smtClean="0">
                <a:latin typeface="Arial" panose="020B0604020202020204" pitchFamily="34" charset="0"/>
              </a:rPr>
              <a:t>Ask </a:t>
            </a:r>
            <a:r>
              <a:rPr lang="en-US" altLang="en-US" sz="1800" dirty="0">
                <a:latin typeface="Arial" panose="020B0604020202020204" pitchFamily="34" charset="0"/>
              </a:rPr>
              <a:t>advice from an expert at your local gardening </a:t>
            </a:r>
            <a:r>
              <a:rPr lang="en-US" altLang="en-US" sz="1800" dirty="0" smtClean="0">
                <a:latin typeface="Arial" panose="020B0604020202020204" pitchFamily="34" charset="0"/>
              </a:rPr>
              <a:t>center </a:t>
            </a:r>
            <a:r>
              <a:rPr lang="en-US" altLang="en-US" sz="1800" dirty="0">
                <a:latin typeface="Arial" panose="020B0604020202020204" pitchFamily="34" charset="0"/>
              </a:rPr>
              <a:t>before using them or use organic mulches and fertilizers to be safe. </a:t>
            </a:r>
            <a:endParaRPr lang="en-US" altLang="en-US" sz="1800" dirty="0" smtClean="0">
              <a:latin typeface="Arial" panose="020B0604020202020204" pitchFamily="34" charset="0"/>
            </a:endParaRPr>
          </a:p>
          <a:p>
            <a:pPr eaLnBrk="0" hangingPunct="0">
              <a:spcBef>
                <a:spcPct val="0"/>
              </a:spcBef>
            </a:pPr>
            <a:r>
              <a:rPr lang="en-US" altLang="en-US" sz="1800" dirty="0" smtClean="0">
                <a:latin typeface="Arial" panose="020B0604020202020204" pitchFamily="34" charset="0"/>
              </a:rPr>
              <a:t>If </a:t>
            </a:r>
            <a:r>
              <a:rPr lang="en-US" altLang="en-US" sz="1800" dirty="0">
                <a:latin typeface="Arial" panose="020B0604020202020204" pitchFamily="34" charset="0"/>
              </a:rPr>
              <a:t>you decide to use chemicals for your garden, follow instructions and warning labels. </a:t>
            </a:r>
            <a:endParaRPr lang="en-US" altLang="en-US" sz="1800" dirty="0" smtClean="0">
              <a:latin typeface="Arial" panose="020B0604020202020204" pitchFamily="34" charset="0"/>
            </a:endParaRPr>
          </a:p>
          <a:p>
            <a:pPr eaLnBrk="0" hangingPunct="0">
              <a:spcBef>
                <a:spcPct val="0"/>
              </a:spcBef>
            </a:pPr>
            <a:r>
              <a:rPr lang="en-US" altLang="en-US" sz="1800" dirty="0" smtClean="0">
                <a:latin typeface="Arial" panose="020B0604020202020204" pitchFamily="34" charset="0"/>
              </a:rPr>
              <a:t>Remember </a:t>
            </a:r>
            <a:r>
              <a:rPr lang="en-US" altLang="en-US" sz="1800" dirty="0">
                <a:latin typeface="Arial" panose="020B0604020202020204" pitchFamily="34" charset="0"/>
              </a:rPr>
              <a:t>to keep pets and children away.</a:t>
            </a:r>
          </a:p>
          <a:p>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60032" y="1556792"/>
            <a:ext cx="4031940" cy="2687960"/>
          </a:xfrm>
          <a:prstGeom prst="rect">
            <a:avLst/>
          </a:prstGeom>
        </p:spPr>
      </p:pic>
    </p:spTree>
    <p:extLst>
      <p:ext uri="{BB962C8B-B14F-4D97-AF65-F5344CB8AC3E}">
        <p14:creationId xmlns:p14="http://schemas.microsoft.com/office/powerpoint/2010/main" val="112784964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Hydroponic Gardening</a:t>
            </a:r>
            <a:endParaRPr lang="en-US" dirty="0"/>
          </a:p>
        </p:txBody>
      </p:sp>
      <p:sp>
        <p:nvSpPr>
          <p:cNvPr id="3" name="Content Placeholder 2"/>
          <p:cNvSpPr>
            <a:spLocks noGrp="1"/>
          </p:cNvSpPr>
          <p:nvPr>
            <p:ph idx="1"/>
          </p:nvPr>
        </p:nvSpPr>
        <p:spPr>
          <a:xfrm>
            <a:off x="467544" y="1629346"/>
            <a:ext cx="8279581" cy="863550"/>
          </a:xfrm>
        </p:spPr>
        <p:txBody>
          <a:bodyPr/>
          <a:lstStyle/>
          <a:p>
            <a:r>
              <a:rPr lang="en-US" sz="2000" dirty="0" smtClean="0"/>
              <a:t>Click on the following link for an instructional video on </a:t>
            </a:r>
            <a:r>
              <a:rPr lang="en-US" sz="2000" dirty="0" smtClean="0">
                <a:hlinkClick r:id="rId2"/>
              </a:rPr>
              <a:t>How to Build an Inexpensive Hydroponics Garden</a:t>
            </a:r>
            <a:r>
              <a:rPr lang="en-US" sz="2000" dirty="0" smtClean="0"/>
              <a:t>.</a:t>
            </a:r>
            <a:endParaRPr lang="en-US" sz="2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3007" y="2564904"/>
            <a:ext cx="5888654" cy="3312368"/>
          </a:xfrm>
          <a:prstGeom prst="rect">
            <a:avLst/>
          </a:prstGeom>
        </p:spPr>
      </p:pic>
    </p:spTree>
    <p:extLst>
      <p:ext uri="{BB962C8B-B14F-4D97-AF65-F5344CB8AC3E}">
        <p14:creationId xmlns:p14="http://schemas.microsoft.com/office/powerpoint/2010/main" val="388423492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2195736" y="188913"/>
            <a:ext cx="6624414" cy="723900"/>
          </a:xfrm>
        </p:spPr>
        <p:txBody>
          <a:bodyPr/>
          <a:lstStyle/>
          <a:p>
            <a:r>
              <a:rPr lang="en-US" dirty="0" smtClean="0"/>
              <a:t>Requirement 8</a:t>
            </a:r>
            <a:endParaRPr lang="en-US" dirty="0"/>
          </a:p>
        </p:txBody>
      </p:sp>
      <p:sp>
        <p:nvSpPr>
          <p:cNvPr id="114691" name="Rectangle 3"/>
          <p:cNvSpPr>
            <a:spLocks noGrp="1" noChangeArrowheads="1"/>
          </p:cNvSpPr>
          <p:nvPr>
            <p:ph type="body" idx="1"/>
          </p:nvPr>
        </p:nvSpPr>
        <p:spPr>
          <a:xfrm>
            <a:off x="323529" y="1700807"/>
            <a:ext cx="8496622" cy="4825405"/>
          </a:xfrm>
        </p:spPr>
        <p:txBody>
          <a:bodyPr/>
          <a:lstStyle/>
          <a:p>
            <a:pPr marL="0" indent="0">
              <a:buNone/>
            </a:pPr>
            <a:r>
              <a:rPr lang="en-US" sz="1800" dirty="0"/>
              <a:t>Do ONE of the following and record weekly observations. Discuss the results of your project with your counselor: </a:t>
            </a:r>
          </a:p>
          <a:p>
            <a:pPr lvl="1">
              <a:buFont typeface="+mj-lt"/>
              <a:buAutoNum type="alphaLcPeriod"/>
            </a:pPr>
            <a:r>
              <a:rPr lang="en-US" sz="1400" b="0" dirty="0"/>
              <a:t>Build a compost bin and maintain it for 90 days.</a:t>
            </a:r>
          </a:p>
          <a:p>
            <a:pPr lvl="1">
              <a:buFont typeface="+mj-lt"/>
              <a:buAutoNum type="alphaLcPeriod"/>
            </a:pPr>
            <a:r>
              <a:rPr lang="en-US" sz="1400" b="0" dirty="0"/>
              <a:t>Build a vermipost bin (worm compost bin) and maintain it for 90 days.</a:t>
            </a:r>
          </a:p>
          <a:p>
            <a:pPr lvl="1">
              <a:buFont typeface="+mj-lt"/>
              <a:buAutoNum type="alphaLcPeriod"/>
            </a:pPr>
            <a:r>
              <a:rPr lang="en-US" sz="1400" b="0" dirty="0"/>
              <a:t>Build a hydroponic garden containing three vegetables or herbs, or three ornamental plants. Maintain this garden through harvest or flowering, or for 90 days.</a:t>
            </a:r>
          </a:p>
          <a:p>
            <a:pPr lvl="1">
              <a:buFont typeface="+mj-lt"/>
              <a:buAutoNum type="alphaLcPeriod"/>
            </a:pPr>
            <a:r>
              <a:rPr lang="en-US" sz="1400" b="0" dirty="0">
                <a:solidFill>
                  <a:srgbClr val="C00000"/>
                </a:solidFill>
              </a:rPr>
              <a:t>Build one water garden, either in a container (at least 12 by 6 inches and 6 inches deep), or in the ground as a small, decorative pond no larger than 6 by 3 feet and 24 inches deep. Maintain the water garden for 90 days.</a:t>
            </a:r>
          </a:p>
          <a:p>
            <a:pPr lvl="1">
              <a:buFont typeface="+mj-lt"/>
              <a:buAutoNum type="alphaLcPeriod"/>
            </a:pPr>
            <a:r>
              <a:rPr lang="en-US" sz="1400" b="0" dirty="0"/>
              <a:t>Prepare a honey super for use on a hive or colony. Remove a filled honey super from the hive or colony and prepare the honey for sale</a:t>
            </a:r>
            <a:r>
              <a:rPr lang="en-US" sz="1400" b="0" dirty="0" smtClean="0"/>
              <a:t>.</a:t>
            </a:r>
          </a:p>
          <a:p>
            <a:pPr lvl="1">
              <a:buFont typeface="+mj-lt"/>
              <a:buAutoNum type="alphaLcPeriod"/>
            </a:pPr>
            <a:r>
              <a:rPr lang="en-US" sz="1400" b="0" dirty="0"/>
              <a:t>Grow a garden of your own using soil from seed or plantings to harvest or for 90 days, whichever is earlier. This can be an outdoor garden or indoors using appropriate containers, and should include at least three types of plants approved by your counselor.</a:t>
            </a:r>
          </a:p>
          <a:p>
            <a:pPr lvl="1">
              <a:buFont typeface="+mj-lt"/>
              <a:buAutoNum type="alphaLcPeriod"/>
            </a:pPr>
            <a:endParaRPr lang="en-US" sz="1400" b="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2160" y="84138"/>
            <a:ext cx="914400" cy="933450"/>
          </a:xfrm>
          <a:prstGeom prst="rect">
            <a:avLst/>
          </a:prstGeom>
        </p:spPr>
      </p:pic>
    </p:spTree>
    <p:extLst>
      <p:ext uri="{BB962C8B-B14F-4D97-AF65-F5344CB8AC3E}">
        <p14:creationId xmlns:p14="http://schemas.microsoft.com/office/powerpoint/2010/main" val="420716137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 Gardens</a:t>
            </a:r>
            <a:endParaRPr lang="en-US" dirty="0"/>
          </a:p>
        </p:txBody>
      </p:sp>
      <p:sp>
        <p:nvSpPr>
          <p:cNvPr id="3" name="Content Placeholder 2"/>
          <p:cNvSpPr>
            <a:spLocks noGrp="1"/>
          </p:cNvSpPr>
          <p:nvPr>
            <p:ph idx="1"/>
          </p:nvPr>
        </p:nvSpPr>
        <p:spPr>
          <a:xfrm>
            <a:off x="395536" y="1628800"/>
            <a:ext cx="8424614" cy="4754538"/>
          </a:xfrm>
        </p:spPr>
        <p:txBody>
          <a:bodyPr/>
          <a:lstStyle/>
          <a:p>
            <a:r>
              <a:rPr lang="en-US" sz="2000" dirty="0" smtClean="0"/>
              <a:t>Click on the following link for an instructional video on </a:t>
            </a:r>
            <a:r>
              <a:rPr lang="en-US" sz="2000" dirty="0" smtClean="0">
                <a:hlinkClick r:id="rId2"/>
              </a:rPr>
              <a:t>Building a Container Water Garden</a:t>
            </a:r>
            <a:r>
              <a:rPr lang="en-US" sz="2000" dirty="0" smtClean="0"/>
              <a:t>.</a:t>
            </a:r>
            <a:endParaRPr lang="en-US" sz="2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3768" y="2492896"/>
            <a:ext cx="4005064" cy="4005064"/>
          </a:xfrm>
          <a:prstGeom prst="rect">
            <a:avLst/>
          </a:prstGeom>
        </p:spPr>
      </p:pic>
    </p:spTree>
    <p:extLst>
      <p:ext uri="{BB962C8B-B14F-4D97-AF65-F5344CB8AC3E}">
        <p14:creationId xmlns:p14="http://schemas.microsoft.com/office/powerpoint/2010/main" val="397173081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2195736" y="188913"/>
            <a:ext cx="6624414" cy="723900"/>
          </a:xfrm>
        </p:spPr>
        <p:txBody>
          <a:bodyPr/>
          <a:lstStyle/>
          <a:p>
            <a:r>
              <a:rPr lang="en-US" dirty="0" smtClean="0"/>
              <a:t>Requirement 8</a:t>
            </a:r>
            <a:endParaRPr lang="en-US" dirty="0"/>
          </a:p>
        </p:txBody>
      </p:sp>
      <p:sp>
        <p:nvSpPr>
          <p:cNvPr id="114691" name="Rectangle 3"/>
          <p:cNvSpPr>
            <a:spLocks noGrp="1" noChangeArrowheads="1"/>
          </p:cNvSpPr>
          <p:nvPr>
            <p:ph type="body" idx="1"/>
          </p:nvPr>
        </p:nvSpPr>
        <p:spPr>
          <a:xfrm>
            <a:off x="323529" y="1700807"/>
            <a:ext cx="8496622" cy="4825405"/>
          </a:xfrm>
        </p:spPr>
        <p:txBody>
          <a:bodyPr/>
          <a:lstStyle/>
          <a:p>
            <a:pPr marL="0" indent="0">
              <a:buNone/>
            </a:pPr>
            <a:r>
              <a:rPr lang="en-US" sz="1800" dirty="0"/>
              <a:t>Do ONE of the following and record weekly observations. Discuss the results of your project with your counselor: </a:t>
            </a:r>
          </a:p>
          <a:p>
            <a:pPr lvl="1">
              <a:buFont typeface="+mj-lt"/>
              <a:buAutoNum type="alphaLcPeriod"/>
            </a:pPr>
            <a:r>
              <a:rPr lang="en-US" sz="1400" b="0" dirty="0"/>
              <a:t>Build a compost bin and maintain it for 90 days.</a:t>
            </a:r>
          </a:p>
          <a:p>
            <a:pPr lvl="1">
              <a:buFont typeface="+mj-lt"/>
              <a:buAutoNum type="alphaLcPeriod"/>
            </a:pPr>
            <a:r>
              <a:rPr lang="en-US" sz="1400" b="0" dirty="0"/>
              <a:t>Build a vermipost bin (worm compost bin) and maintain it for 90 days.</a:t>
            </a:r>
          </a:p>
          <a:p>
            <a:pPr lvl="1">
              <a:buFont typeface="+mj-lt"/>
              <a:buAutoNum type="alphaLcPeriod"/>
            </a:pPr>
            <a:r>
              <a:rPr lang="en-US" sz="1400" b="0" dirty="0"/>
              <a:t>Build a hydroponic garden containing three vegetables or herbs, or three ornamental plants. Maintain this garden through harvest or flowering, or for 90 days.</a:t>
            </a:r>
          </a:p>
          <a:p>
            <a:pPr lvl="1">
              <a:buFont typeface="+mj-lt"/>
              <a:buAutoNum type="alphaLcPeriod"/>
            </a:pPr>
            <a:r>
              <a:rPr lang="en-US" sz="1400" b="0" dirty="0"/>
              <a:t>Build one water garden, either in a container (at least 12 by 6 inches and 6 inches deep), or in the ground as a small, decorative pond no larger than 6 by 3 feet and 24 inches deep. Maintain the water garden for 90 days.</a:t>
            </a:r>
          </a:p>
          <a:p>
            <a:pPr lvl="1">
              <a:buFont typeface="+mj-lt"/>
              <a:buAutoNum type="alphaLcPeriod"/>
            </a:pPr>
            <a:r>
              <a:rPr lang="en-US" sz="1400" b="0" dirty="0">
                <a:solidFill>
                  <a:srgbClr val="C00000"/>
                </a:solidFill>
              </a:rPr>
              <a:t>Prepare a honey super for use on a hive or colony. Remove a filled honey super from the hive or colony and prepare the honey for sale</a:t>
            </a:r>
            <a:r>
              <a:rPr lang="en-US" sz="1400" b="0" dirty="0" smtClean="0">
                <a:solidFill>
                  <a:srgbClr val="C00000"/>
                </a:solidFill>
              </a:rPr>
              <a:t>.</a:t>
            </a:r>
          </a:p>
          <a:p>
            <a:pPr lvl="1">
              <a:buFont typeface="+mj-lt"/>
              <a:buAutoNum type="alphaLcPeriod"/>
            </a:pPr>
            <a:r>
              <a:rPr lang="en-US" sz="1400" b="0" dirty="0"/>
              <a:t>Grow a garden of your own using soil from seed or plantings to harvest or for 90 days, whichever is earlier. This can be an outdoor garden or indoors using appropriate containers, and should include at least three types of plants approved by your counselor.</a:t>
            </a:r>
          </a:p>
          <a:p>
            <a:pPr lvl="1">
              <a:buFont typeface="+mj-lt"/>
              <a:buAutoNum type="alphaLcPeriod"/>
            </a:pPr>
            <a:endParaRPr lang="en-US" sz="1400" b="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2160" y="84138"/>
            <a:ext cx="914400" cy="933450"/>
          </a:xfrm>
          <a:prstGeom prst="rect">
            <a:avLst/>
          </a:prstGeom>
        </p:spPr>
      </p:pic>
    </p:spTree>
    <p:extLst>
      <p:ext uri="{BB962C8B-B14F-4D97-AF65-F5344CB8AC3E}">
        <p14:creationId xmlns:p14="http://schemas.microsoft.com/office/powerpoint/2010/main" val="35307193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Honey Bees</a:t>
            </a:r>
            <a:endParaRPr lang="en-US" dirty="0"/>
          </a:p>
        </p:txBody>
      </p:sp>
      <p:sp>
        <p:nvSpPr>
          <p:cNvPr id="3" name="Content Placeholder 2"/>
          <p:cNvSpPr>
            <a:spLocks noGrp="1"/>
          </p:cNvSpPr>
          <p:nvPr>
            <p:ph idx="1"/>
          </p:nvPr>
        </p:nvSpPr>
        <p:spPr>
          <a:xfrm>
            <a:off x="395536" y="1557338"/>
            <a:ext cx="8424614" cy="4826000"/>
          </a:xfrm>
        </p:spPr>
        <p:txBody>
          <a:bodyPr/>
          <a:lstStyle/>
          <a:p>
            <a:r>
              <a:rPr lang="en-US" sz="2000" dirty="0" smtClean="0"/>
              <a:t>The best way to find your local beekeepers is to get online, visit your favorite search engine and type in your zip code, county name, or city name and the phrase “beekeepers association” into the search. </a:t>
            </a:r>
          </a:p>
          <a:p>
            <a:r>
              <a:rPr lang="en-US" sz="2000" dirty="0" smtClean="0"/>
              <a:t>For Wood County, Ohio, Contact the </a:t>
            </a:r>
            <a:r>
              <a:rPr lang="en-US" sz="2000" dirty="0" smtClean="0">
                <a:hlinkClick r:id="rId2"/>
              </a:rPr>
              <a:t>Maumee Valley Beekeepers Association </a:t>
            </a:r>
            <a:r>
              <a:rPr lang="en-US" sz="2000" dirty="0" smtClean="0"/>
              <a:t>for help in finding a </a:t>
            </a:r>
            <a:r>
              <a:rPr lang="en-US" sz="2000" dirty="0"/>
              <a:t>local beekeeper </a:t>
            </a:r>
            <a:r>
              <a:rPr lang="en-US" sz="2000" dirty="0" smtClean="0"/>
              <a:t>to do this </a:t>
            </a:r>
            <a:r>
              <a:rPr lang="en-US" sz="2000" dirty="0"/>
              <a:t>requirement.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3808" y="3861048"/>
            <a:ext cx="3498980" cy="1656184"/>
          </a:xfrm>
          <a:prstGeom prst="rect">
            <a:avLst/>
          </a:prstGeom>
        </p:spPr>
      </p:pic>
    </p:spTree>
    <p:extLst>
      <p:ext uri="{BB962C8B-B14F-4D97-AF65-F5344CB8AC3E}">
        <p14:creationId xmlns:p14="http://schemas.microsoft.com/office/powerpoint/2010/main" val="91332959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2195736" y="188913"/>
            <a:ext cx="6624414" cy="723900"/>
          </a:xfrm>
        </p:spPr>
        <p:txBody>
          <a:bodyPr/>
          <a:lstStyle/>
          <a:p>
            <a:r>
              <a:rPr lang="en-US" dirty="0" smtClean="0"/>
              <a:t>Requirement 8</a:t>
            </a:r>
            <a:endParaRPr lang="en-US" dirty="0"/>
          </a:p>
        </p:txBody>
      </p:sp>
      <p:sp>
        <p:nvSpPr>
          <p:cNvPr id="114691" name="Rectangle 3"/>
          <p:cNvSpPr>
            <a:spLocks noGrp="1" noChangeArrowheads="1"/>
          </p:cNvSpPr>
          <p:nvPr>
            <p:ph type="body" idx="1"/>
          </p:nvPr>
        </p:nvSpPr>
        <p:spPr>
          <a:xfrm>
            <a:off x="323529" y="1700807"/>
            <a:ext cx="8496622" cy="4825405"/>
          </a:xfrm>
        </p:spPr>
        <p:txBody>
          <a:bodyPr/>
          <a:lstStyle/>
          <a:p>
            <a:pPr marL="0" indent="0">
              <a:buNone/>
            </a:pPr>
            <a:r>
              <a:rPr lang="en-US" sz="1800" dirty="0"/>
              <a:t>Do ONE of the following and record weekly observations. Discuss the results of your project with your counselor: </a:t>
            </a:r>
          </a:p>
          <a:p>
            <a:pPr lvl="1">
              <a:buFont typeface="+mj-lt"/>
              <a:buAutoNum type="alphaLcPeriod"/>
            </a:pPr>
            <a:r>
              <a:rPr lang="en-US" sz="1400" b="0" dirty="0"/>
              <a:t>Build a compost bin and maintain it for 90 days.</a:t>
            </a:r>
          </a:p>
          <a:p>
            <a:pPr lvl="1">
              <a:buFont typeface="+mj-lt"/>
              <a:buAutoNum type="alphaLcPeriod"/>
            </a:pPr>
            <a:r>
              <a:rPr lang="en-US" sz="1400" b="0" dirty="0"/>
              <a:t>Build a vermipost bin (worm compost bin) and maintain it for 90 days.</a:t>
            </a:r>
          </a:p>
          <a:p>
            <a:pPr lvl="1">
              <a:buFont typeface="+mj-lt"/>
              <a:buAutoNum type="alphaLcPeriod"/>
            </a:pPr>
            <a:r>
              <a:rPr lang="en-US" sz="1400" b="0" dirty="0"/>
              <a:t>Build a hydroponic garden containing three vegetables or herbs, or three ornamental plants. Maintain this garden through harvest or flowering, or for 90 days.</a:t>
            </a:r>
          </a:p>
          <a:p>
            <a:pPr lvl="1">
              <a:buFont typeface="+mj-lt"/>
              <a:buAutoNum type="alphaLcPeriod"/>
            </a:pPr>
            <a:r>
              <a:rPr lang="en-US" sz="1400" b="0" dirty="0"/>
              <a:t>Build one water garden, either in a container (at least 12 by 6 inches and 6 inches deep), or in the ground as a small, decorative pond no larger than 6 by 3 feet and 24 inches deep. Maintain the water garden for 90 days.</a:t>
            </a:r>
          </a:p>
          <a:p>
            <a:pPr lvl="1">
              <a:buFont typeface="+mj-lt"/>
              <a:buAutoNum type="alphaLcPeriod"/>
            </a:pPr>
            <a:r>
              <a:rPr lang="en-US" sz="1400" b="0" dirty="0"/>
              <a:t>Prepare a honey super for use on a hive or colony. Remove a filled honey super from the hive or colony and prepare the honey for sale</a:t>
            </a:r>
            <a:r>
              <a:rPr lang="en-US" sz="1400" b="0" dirty="0" smtClean="0"/>
              <a:t>.</a:t>
            </a:r>
          </a:p>
          <a:p>
            <a:pPr lvl="1">
              <a:buFont typeface="+mj-lt"/>
              <a:buAutoNum type="alphaLcPeriod"/>
            </a:pPr>
            <a:r>
              <a:rPr lang="en-US" sz="1400" b="0" dirty="0">
                <a:solidFill>
                  <a:srgbClr val="C00000"/>
                </a:solidFill>
              </a:rPr>
              <a:t>Grow a garden of your own using soil from seed or plantings to harvest or for 90 days, whichever is earlier. This can be an outdoor garden or indoors using appropriate containers, and should include at least three types of plants approved by your counselor.</a:t>
            </a:r>
          </a:p>
          <a:p>
            <a:pPr lvl="1">
              <a:buFont typeface="+mj-lt"/>
              <a:buAutoNum type="alphaLcPeriod"/>
            </a:pPr>
            <a:endParaRPr lang="en-US" sz="1400" b="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2160" y="84138"/>
            <a:ext cx="914400" cy="933450"/>
          </a:xfrm>
          <a:prstGeom prst="rect">
            <a:avLst/>
          </a:prstGeom>
        </p:spPr>
      </p:pic>
    </p:spTree>
    <p:extLst>
      <p:ext uri="{BB962C8B-B14F-4D97-AF65-F5344CB8AC3E}">
        <p14:creationId xmlns:p14="http://schemas.microsoft.com/office/powerpoint/2010/main" val="264180875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Growing a Garden</a:t>
            </a:r>
            <a:endParaRPr lang="en-US" dirty="0"/>
          </a:p>
        </p:txBody>
      </p:sp>
      <p:sp>
        <p:nvSpPr>
          <p:cNvPr id="3" name="Content Placeholder 2"/>
          <p:cNvSpPr>
            <a:spLocks noGrp="1"/>
          </p:cNvSpPr>
          <p:nvPr>
            <p:ph idx="1"/>
          </p:nvPr>
        </p:nvSpPr>
        <p:spPr>
          <a:xfrm>
            <a:off x="179512" y="3933056"/>
            <a:ext cx="8640638" cy="2736304"/>
          </a:xfrm>
        </p:spPr>
        <p:txBody>
          <a:bodyPr/>
          <a:lstStyle/>
          <a:p>
            <a:pPr marL="0" indent="0">
              <a:buNone/>
            </a:pPr>
            <a:r>
              <a:rPr lang="en-US" dirty="0"/>
              <a:t>To grow a garden for the Gardening Merit Badge, follow these steps:</a:t>
            </a:r>
          </a:p>
          <a:p>
            <a:r>
              <a:rPr lang="en-US" sz="2400" dirty="0"/>
              <a:t>Step 1: Choose Your Garden Type</a:t>
            </a:r>
          </a:p>
          <a:p>
            <a:pPr lvl="1"/>
            <a:r>
              <a:rPr lang="en-US" sz="2000" b="0" dirty="0"/>
              <a:t>Outdoor Garden: If you have space, choose a sunny spot with good soil and drainage.</a:t>
            </a:r>
          </a:p>
          <a:p>
            <a:pPr lvl="1"/>
            <a:r>
              <a:rPr lang="en-US" sz="2000" b="0" dirty="0"/>
              <a:t>Indoor Garden: Use containers with drainage holes and place them near a sunny window or use grow lights.</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9712" y="1268760"/>
            <a:ext cx="5148064" cy="2574032"/>
          </a:xfrm>
          <a:prstGeom prst="rect">
            <a:avLst/>
          </a:prstGeom>
        </p:spPr>
      </p:pic>
    </p:spTree>
    <p:extLst>
      <p:ext uri="{BB962C8B-B14F-4D97-AF65-F5344CB8AC3E}">
        <p14:creationId xmlns:p14="http://schemas.microsoft.com/office/powerpoint/2010/main" val="396917542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Growing a Garden</a:t>
            </a:r>
          </a:p>
        </p:txBody>
      </p:sp>
      <p:sp>
        <p:nvSpPr>
          <p:cNvPr id="3" name="Content Placeholder 2"/>
          <p:cNvSpPr>
            <a:spLocks noGrp="1"/>
          </p:cNvSpPr>
          <p:nvPr>
            <p:ph idx="1"/>
          </p:nvPr>
        </p:nvSpPr>
        <p:spPr>
          <a:xfrm>
            <a:off x="4067944" y="1557338"/>
            <a:ext cx="4752206" cy="4826000"/>
          </a:xfrm>
        </p:spPr>
        <p:txBody>
          <a:bodyPr/>
          <a:lstStyle/>
          <a:p>
            <a:r>
              <a:rPr lang="en-US" sz="2400" dirty="0"/>
              <a:t>Step 2: Select Your Plants</a:t>
            </a:r>
          </a:p>
          <a:p>
            <a:pPr lvl="1"/>
            <a:r>
              <a:rPr lang="en-US" sz="2000" b="0" dirty="0"/>
              <a:t>Choose at least three types of plants that grow well in your climate and season. Some good options include:</a:t>
            </a:r>
          </a:p>
          <a:p>
            <a:pPr lvl="1"/>
            <a:r>
              <a:rPr lang="en-US" sz="2000" b="0" dirty="0"/>
              <a:t>Vegetables: Tomatoes, lettuce, radishes, beans, or peppers.</a:t>
            </a:r>
          </a:p>
          <a:p>
            <a:pPr lvl="1"/>
            <a:r>
              <a:rPr lang="en-US" sz="2000" b="0" dirty="0"/>
              <a:t>Herbs: Basil, mint, chives, or parsley.</a:t>
            </a:r>
          </a:p>
          <a:p>
            <a:pPr lvl="1"/>
            <a:r>
              <a:rPr lang="en-US" sz="2000" b="0" dirty="0"/>
              <a:t>Flowers: Marigolds, petunias, or zinnias (attract pollinators).</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1700808"/>
            <a:ext cx="3664239" cy="2376264"/>
          </a:xfrm>
          <a:prstGeom prst="rect">
            <a:avLst/>
          </a:prstGeom>
        </p:spPr>
      </p:pic>
    </p:spTree>
    <p:extLst>
      <p:ext uri="{BB962C8B-B14F-4D97-AF65-F5344CB8AC3E}">
        <p14:creationId xmlns:p14="http://schemas.microsoft.com/office/powerpoint/2010/main" val="361275098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Growing a Garden</a:t>
            </a:r>
          </a:p>
        </p:txBody>
      </p:sp>
      <p:sp>
        <p:nvSpPr>
          <p:cNvPr id="3" name="Content Placeholder 2"/>
          <p:cNvSpPr>
            <a:spLocks noGrp="1"/>
          </p:cNvSpPr>
          <p:nvPr>
            <p:ph idx="1"/>
          </p:nvPr>
        </p:nvSpPr>
        <p:spPr>
          <a:xfrm>
            <a:off x="251520" y="1557338"/>
            <a:ext cx="4680520" cy="4826000"/>
          </a:xfrm>
        </p:spPr>
        <p:txBody>
          <a:bodyPr/>
          <a:lstStyle/>
          <a:p>
            <a:r>
              <a:rPr lang="en-US" sz="2400" dirty="0"/>
              <a:t>Step 3: Prepare the Soil</a:t>
            </a:r>
          </a:p>
          <a:p>
            <a:pPr lvl="1"/>
            <a:r>
              <a:rPr lang="en-US" sz="2000" b="0" dirty="0"/>
              <a:t>Outdoor Garden: Loosen the soil with a shovel and mix in compost or organic matter.</a:t>
            </a:r>
          </a:p>
          <a:p>
            <a:pPr lvl="1"/>
            <a:r>
              <a:rPr lang="en-US" sz="2000" b="0" dirty="0"/>
              <a:t>Indoor Garden: Use potting soil with nutrients and good drainage.</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76056" y="1560746"/>
            <a:ext cx="3815916" cy="2543944"/>
          </a:xfrm>
          <a:prstGeom prst="rect">
            <a:avLst/>
          </a:prstGeom>
        </p:spPr>
      </p:pic>
      <p:pic>
        <p:nvPicPr>
          <p:cNvPr id="6" name="Picture 5"/>
          <p:cNvPicPr>
            <a:picLocks noChangeAspect="1"/>
          </p:cNvPicPr>
          <p:nvPr/>
        </p:nvPicPr>
        <p:blipFill>
          <a:blip r:embed="rId3"/>
          <a:stretch>
            <a:fillRect/>
          </a:stretch>
        </p:blipFill>
        <p:spPr>
          <a:xfrm>
            <a:off x="5081736" y="4173283"/>
            <a:ext cx="3810236" cy="2453792"/>
          </a:xfrm>
          <a:prstGeom prst="rect">
            <a:avLst/>
          </a:prstGeom>
        </p:spPr>
      </p:pic>
    </p:spTree>
    <p:extLst>
      <p:ext uri="{BB962C8B-B14F-4D97-AF65-F5344CB8AC3E}">
        <p14:creationId xmlns:p14="http://schemas.microsoft.com/office/powerpoint/2010/main" val="413228549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Growing a Garden</a:t>
            </a:r>
          </a:p>
        </p:txBody>
      </p:sp>
      <p:sp>
        <p:nvSpPr>
          <p:cNvPr id="3" name="Content Placeholder 2"/>
          <p:cNvSpPr>
            <a:spLocks noGrp="1"/>
          </p:cNvSpPr>
          <p:nvPr>
            <p:ph idx="1"/>
          </p:nvPr>
        </p:nvSpPr>
        <p:spPr>
          <a:xfrm>
            <a:off x="5004048" y="1557338"/>
            <a:ext cx="3816102" cy="4751982"/>
          </a:xfrm>
        </p:spPr>
        <p:txBody>
          <a:bodyPr/>
          <a:lstStyle/>
          <a:p>
            <a:r>
              <a:rPr lang="en-US" sz="2400" dirty="0"/>
              <a:t>Step 4: Planting</a:t>
            </a:r>
          </a:p>
          <a:p>
            <a:pPr lvl="1"/>
            <a:r>
              <a:rPr lang="en-US" sz="2000" b="0" dirty="0"/>
              <a:t>Seeds: Follow the depth and spacing instructions on seed packets.</a:t>
            </a:r>
          </a:p>
          <a:p>
            <a:pPr lvl="1"/>
            <a:r>
              <a:rPr lang="en-US" sz="2000" b="0" dirty="0"/>
              <a:t>Seedlings (Plant Starts): Dig a small hole, place the plant, and cover the roots with soil.</a:t>
            </a:r>
          </a:p>
          <a:p>
            <a:endParaRPr lang="en-US" dirty="0"/>
          </a:p>
        </p:txBody>
      </p:sp>
      <p:pic>
        <p:nvPicPr>
          <p:cNvPr id="4" name="Picture 3"/>
          <p:cNvPicPr>
            <a:picLocks noChangeAspect="1"/>
          </p:cNvPicPr>
          <p:nvPr/>
        </p:nvPicPr>
        <p:blipFill>
          <a:blip r:embed="rId2"/>
          <a:stretch>
            <a:fillRect/>
          </a:stretch>
        </p:blipFill>
        <p:spPr>
          <a:xfrm>
            <a:off x="251520" y="1628800"/>
            <a:ext cx="4592277" cy="3061518"/>
          </a:xfrm>
          <a:prstGeom prst="rect">
            <a:avLst/>
          </a:prstGeom>
        </p:spPr>
      </p:pic>
    </p:spTree>
    <p:extLst>
      <p:ext uri="{BB962C8B-B14F-4D97-AF65-F5344CB8AC3E}">
        <p14:creationId xmlns:p14="http://schemas.microsoft.com/office/powerpoint/2010/main" val="3625782874"/>
      </p:ext>
    </p:extLst>
  </p:cSld>
  <p:clrMapOvr>
    <a:masterClrMapping/>
  </p:clrMapOvr>
</p:sld>
</file>

<file path=ppt/theme/theme1.xml><?xml version="1.0" encoding="utf-8"?>
<a:theme xmlns:a="http://schemas.openxmlformats.org/drawingml/2006/main" name="template">
  <a:themeElements>
    <a:clrScheme name="template 10">
      <a:dk1>
        <a:srgbClr val="111111"/>
      </a:dk1>
      <a:lt1>
        <a:srgbClr val="FFFFFF"/>
      </a:lt1>
      <a:dk2>
        <a:srgbClr val="000000"/>
      </a:dk2>
      <a:lt2>
        <a:srgbClr val="AE220E"/>
      </a:lt2>
      <a:accent1>
        <a:srgbClr val="B46604"/>
      </a:accent1>
      <a:accent2>
        <a:srgbClr val="E69C19"/>
      </a:accent2>
      <a:accent3>
        <a:srgbClr val="FFFFFF"/>
      </a:accent3>
      <a:accent4>
        <a:srgbClr val="0D0D0D"/>
      </a:accent4>
      <a:accent5>
        <a:srgbClr val="D6B8AA"/>
      </a:accent5>
      <a:accent6>
        <a:srgbClr val="D08D16"/>
      </a:accent6>
      <a:hlink>
        <a:srgbClr val="3C5A14"/>
      </a:hlink>
      <a:folHlink>
        <a:srgbClr val="EAEAEA"/>
      </a:folHlink>
    </a:clrScheme>
    <a:fontScheme name="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emplate 1">
        <a:dk1>
          <a:srgbClr val="111111"/>
        </a:dk1>
        <a:lt1>
          <a:srgbClr val="FFFFFF"/>
        </a:lt1>
        <a:dk2>
          <a:srgbClr val="000000"/>
        </a:dk2>
        <a:lt2>
          <a:srgbClr val="993300"/>
        </a:lt2>
        <a:accent1>
          <a:srgbClr val="FFCC66"/>
        </a:accent1>
        <a:accent2>
          <a:srgbClr val="FF6600"/>
        </a:accent2>
        <a:accent3>
          <a:srgbClr val="FFFFFF"/>
        </a:accent3>
        <a:accent4>
          <a:srgbClr val="0D0D0D"/>
        </a:accent4>
        <a:accent5>
          <a:srgbClr val="FFE2B8"/>
        </a:accent5>
        <a:accent6>
          <a:srgbClr val="E75C00"/>
        </a:accent6>
        <a:hlink>
          <a:srgbClr val="FF9933"/>
        </a:hlink>
        <a:folHlink>
          <a:srgbClr val="EAEAEA"/>
        </a:folHlink>
      </a:clrScheme>
      <a:clrMap bg1="lt1" tx1="dk1" bg2="lt2" tx2="dk2" accent1="accent1" accent2="accent2" accent3="accent3" accent4="accent4" accent5="accent5" accent6="accent6" hlink="hlink" folHlink="folHlink"/>
    </a:extraClrScheme>
    <a:extraClrScheme>
      <a:clrScheme name="template 2">
        <a:dk1>
          <a:srgbClr val="111111"/>
        </a:dk1>
        <a:lt1>
          <a:srgbClr val="FFFFFF"/>
        </a:lt1>
        <a:dk2>
          <a:srgbClr val="000000"/>
        </a:dk2>
        <a:lt2>
          <a:srgbClr val="996633"/>
        </a:lt2>
        <a:accent1>
          <a:srgbClr val="FFCC66"/>
        </a:accent1>
        <a:accent2>
          <a:srgbClr val="800000"/>
        </a:accent2>
        <a:accent3>
          <a:srgbClr val="FFFFFF"/>
        </a:accent3>
        <a:accent4>
          <a:srgbClr val="0D0D0D"/>
        </a:accent4>
        <a:accent5>
          <a:srgbClr val="FFE2B8"/>
        </a:accent5>
        <a:accent6>
          <a:srgbClr val="730000"/>
        </a:accent6>
        <a:hlink>
          <a:srgbClr val="FF9933"/>
        </a:hlink>
        <a:folHlink>
          <a:srgbClr val="EAEAEA"/>
        </a:folHlink>
      </a:clrScheme>
      <a:clrMap bg1="lt1" tx1="dk1" bg2="lt2" tx2="dk2" accent1="accent1" accent2="accent2" accent3="accent3" accent4="accent4" accent5="accent5" accent6="accent6" hlink="hlink" folHlink="folHlink"/>
    </a:extraClrScheme>
    <a:extraClrScheme>
      <a:clrScheme name="template 3">
        <a:dk1>
          <a:srgbClr val="111111"/>
        </a:dk1>
        <a:lt1>
          <a:srgbClr val="FFFFFF"/>
        </a:lt1>
        <a:dk2>
          <a:srgbClr val="000000"/>
        </a:dk2>
        <a:lt2>
          <a:srgbClr val="663300"/>
        </a:lt2>
        <a:accent1>
          <a:srgbClr val="FF9966"/>
        </a:accent1>
        <a:accent2>
          <a:srgbClr val="800000"/>
        </a:accent2>
        <a:accent3>
          <a:srgbClr val="FFFFFF"/>
        </a:accent3>
        <a:accent4>
          <a:srgbClr val="0D0D0D"/>
        </a:accent4>
        <a:accent5>
          <a:srgbClr val="FFCAB8"/>
        </a:accent5>
        <a:accent6>
          <a:srgbClr val="730000"/>
        </a:accent6>
        <a:hlink>
          <a:srgbClr val="FFCC66"/>
        </a:hlink>
        <a:folHlink>
          <a:srgbClr val="EAEAEA"/>
        </a:folHlink>
      </a:clrScheme>
      <a:clrMap bg1="lt1" tx1="dk1" bg2="lt2" tx2="dk2" accent1="accent1" accent2="accent2" accent3="accent3" accent4="accent4" accent5="accent5" accent6="accent6" hlink="hlink" folHlink="folHlink"/>
    </a:extraClrScheme>
    <a:extraClrScheme>
      <a:clrScheme name="template 4">
        <a:dk1>
          <a:srgbClr val="111111"/>
        </a:dk1>
        <a:lt1>
          <a:srgbClr val="FFFFFF"/>
        </a:lt1>
        <a:dk2>
          <a:srgbClr val="000000"/>
        </a:dk2>
        <a:lt2>
          <a:srgbClr val="663300"/>
        </a:lt2>
        <a:accent1>
          <a:srgbClr val="FF9966"/>
        </a:accent1>
        <a:accent2>
          <a:srgbClr val="FF5050"/>
        </a:accent2>
        <a:accent3>
          <a:srgbClr val="FFFFFF"/>
        </a:accent3>
        <a:accent4>
          <a:srgbClr val="0D0D0D"/>
        </a:accent4>
        <a:accent5>
          <a:srgbClr val="FFCAB8"/>
        </a:accent5>
        <a:accent6>
          <a:srgbClr val="E74848"/>
        </a:accent6>
        <a:hlink>
          <a:srgbClr val="FFCC66"/>
        </a:hlink>
        <a:folHlink>
          <a:srgbClr val="EAEAEA"/>
        </a:folHlink>
      </a:clrScheme>
      <a:clrMap bg1="lt1" tx1="dk1" bg2="lt2" tx2="dk2" accent1="accent1" accent2="accent2" accent3="accent3" accent4="accent4" accent5="accent5" accent6="accent6" hlink="hlink" folHlink="folHlink"/>
    </a:extraClrScheme>
    <a:extraClrScheme>
      <a:clrScheme name="template 5">
        <a:dk1>
          <a:srgbClr val="4D4D4D"/>
        </a:dk1>
        <a:lt1>
          <a:srgbClr val="FFFFFF"/>
        </a:lt1>
        <a:dk2>
          <a:srgbClr val="000000"/>
        </a:dk2>
        <a:lt2>
          <a:srgbClr val="FF6600"/>
        </a:lt2>
        <a:accent1>
          <a:srgbClr val="FF9966"/>
        </a:accent1>
        <a:accent2>
          <a:srgbClr val="800000"/>
        </a:accent2>
        <a:accent3>
          <a:srgbClr val="FFFFFF"/>
        </a:accent3>
        <a:accent4>
          <a:srgbClr val="404040"/>
        </a:accent4>
        <a:accent5>
          <a:srgbClr val="FFCAB8"/>
        </a:accent5>
        <a:accent6>
          <a:srgbClr val="730000"/>
        </a:accent6>
        <a:hlink>
          <a:srgbClr val="FFCC66"/>
        </a:hlink>
        <a:folHlink>
          <a:srgbClr val="EAEAEA"/>
        </a:folHlink>
      </a:clrScheme>
      <a:clrMap bg1="lt1" tx1="dk1" bg2="lt2" tx2="dk2" accent1="accent1" accent2="accent2" accent3="accent3" accent4="accent4" accent5="accent5" accent6="accent6" hlink="hlink" folHlink="folHlink"/>
    </a:extraClrScheme>
    <a:extraClrScheme>
      <a:clrScheme name="template 6">
        <a:dk1>
          <a:srgbClr val="4D4D4D"/>
        </a:dk1>
        <a:lt1>
          <a:srgbClr val="FFFFFF"/>
        </a:lt1>
        <a:dk2>
          <a:srgbClr val="000000"/>
        </a:dk2>
        <a:lt2>
          <a:srgbClr val="CC6600"/>
        </a:lt2>
        <a:accent1>
          <a:srgbClr val="FF6600"/>
        </a:accent1>
        <a:accent2>
          <a:srgbClr val="800000"/>
        </a:accent2>
        <a:accent3>
          <a:srgbClr val="FFFFFF"/>
        </a:accent3>
        <a:accent4>
          <a:srgbClr val="404040"/>
        </a:accent4>
        <a:accent5>
          <a:srgbClr val="FFB8AA"/>
        </a:accent5>
        <a:accent6>
          <a:srgbClr val="730000"/>
        </a:accent6>
        <a:hlink>
          <a:srgbClr val="FFCC00"/>
        </a:hlink>
        <a:folHlink>
          <a:srgbClr val="EAEAEA"/>
        </a:folHlink>
      </a:clrScheme>
      <a:clrMap bg1="lt1" tx1="dk1" bg2="lt2" tx2="dk2" accent1="accent1" accent2="accent2" accent3="accent3" accent4="accent4" accent5="accent5" accent6="accent6" hlink="hlink" folHlink="folHlink"/>
    </a:extraClrScheme>
    <a:extraClrScheme>
      <a:clrScheme name="template 7">
        <a:dk1>
          <a:srgbClr val="4D4D4D"/>
        </a:dk1>
        <a:lt1>
          <a:srgbClr val="FFFFFF"/>
        </a:lt1>
        <a:dk2>
          <a:srgbClr val="000000"/>
        </a:dk2>
        <a:lt2>
          <a:srgbClr val="9B7411"/>
        </a:lt2>
        <a:accent1>
          <a:srgbClr val="CD9B17"/>
        </a:accent1>
        <a:accent2>
          <a:srgbClr val="960305"/>
        </a:accent2>
        <a:accent3>
          <a:srgbClr val="FFFFFF"/>
        </a:accent3>
        <a:accent4>
          <a:srgbClr val="404040"/>
        </a:accent4>
        <a:accent5>
          <a:srgbClr val="E3CBAB"/>
        </a:accent5>
        <a:accent6>
          <a:srgbClr val="870204"/>
        </a:accent6>
        <a:hlink>
          <a:srgbClr val="E6AC1A"/>
        </a:hlink>
        <a:folHlink>
          <a:srgbClr val="EAEAEA"/>
        </a:folHlink>
      </a:clrScheme>
      <a:clrMap bg1="lt1" tx1="dk1" bg2="lt2" tx2="dk2" accent1="accent1" accent2="accent2" accent3="accent3" accent4="accent4" accent5="accent5" accent6="accent6" hlink="hlink" folHlink="folHlink"/>
    </a:extraClrScheme>
    <a:extraClrScheme>
      <a:clrScheme name="template 8">
        <a:dk1>
          <a:srgbClr val="111111"/>
        </a:dk1>
        <a:lt1>
          <a:srgbClr val="FFFFFF"/>
        </a:lt1>
        <a:dk2>
          <a:srgbClr val="000000"/>
        </a:dk2>
        <a:lt2>
          <a:srgbClr val="B03A11"/>
        </a:lt2>
        <a:accent1>
          <a:srgbClr val="F1791C"/>
        </a:accent1>
        <a:accent2>
          <a:srgbClr val="F38E2B"/>
        </a:accent2>
        <a:accent3>
          <a:srgbClr val="FFFFFF"/>
        </a:accent3>
        <a:accent4>
          <a:srgbClr val="0D0D0D"/>
        </a:accent4>
        <a:accent5>
          <a:srgbClr val="F7BEAB"/>
        </a:accent5>
        <a:accent6>
          <a:srgbClr val="DC8026"/>
        </a:accent6>
        <a:hlink>
          <a:srgbClr val="F6B349"/>
        </a:hlink>
        <a:folHlink>
          <a:srgbClr val="EAEAEA"/>
        </a:folHlink>
      </a:clrScheme>
      <a:clrMap bg1="lt1" tx1="dk1" bg2="lt2" tx2="dk2" accent1="accent1" accent2="accent2" accent3="accent3" accent4="accent4" accent5="accent5" accent6="accent6" hlink="hlink" folHlink="folHlink"/>
    </a:extraClrScheme>
    <a:extraClrScheme>
      <a:clrScheme name="template 9">
        <a:dk1>
          <a:srgbClr val="111111"/>
        </a:dk1>
        <a:lt1>
          <a:srgbClr val="FFFFFF"/>
        </a:lt1>
        <a:dk2>
          <a:srgbClr val="000000"/>
        </a:dk2>
        <a:lt2>
          <a:srgbClr val="4165CE"/>
        </a:lt2>
        <a:accent1>
          <a:srgbClr val="F1791C"/>
        </a:accent1>
        <a:accent2>
          <a:srgbClr val="F38E2B"/>
        </a:accent2>
        <a:accent3>
          <a:srgbClr val="FFFFFF"/>
        </a:accent3>
        <a:accent4>
          <a:srgbClr val="0D0D0D"/>
        </a:accent4>
        <a:accent5>
          <a:srgbClr val="F7BEAB"/>
        </a:accent5>
        <a:accent6>
          <a:srgbClr val="DC8026"/>
        </a:accent6>
        <a:hlink>
          <a:srgbClr val="F6B349"/>
        </a:hlink>
        <a:folHlink>
          <a:srgbClr val="EAEAEA"/>
        </a:folHlink>
      </a:clrScheme>
      <a:clrMap bg1="lt1" tx1="dk1" bg2="lt2" tx2="dk2" accent1="accent1" accent2="accent2" accent3="accent3" accent4="accent4" accent5="accent5" accent6="accent6" hlink="hlink" folHlink="folHlink"/>
    </a:extraClrScheme>
    <a:extraClrScheme>
      <a:clrScheme name="template 10">
        <a:dk1>
          <a:srgbClr val="111111"/>
        </a:dk1>
        <a:lt1>
          <a:srgbClr val="FFFFFF"/>
        </a:lt1>
        <a:dk2>
          <a:srgbClr val="000000"/>
        </a:dk2>
        <a:lt2>
          <a:srgbClr val="AE220E"/>
        </a:lt2>
        <a:accent1>
          <a:srgbClr val="B46604"/>
        </a:accent1>
        <a:accent2>
          <a:srgbClr val="E69C19"/>
        </a:accent2>
        <a:accent3>
          <a:srgbClr val="FFFFFF"/>
        </a:accent3>
        <a:accent4>
          <a:srgbClr val="0D0D0D"/>
        </a:accent4>
        <a:accent5>
          <a:srgbClr val="D6B8AA"/>
        </a:accent5>
        <a:accent6>
          <a:srgbClr val="D08D16"/>
        </a:accent6>
        <a:hlink>
          <a:srgbClr val="3C5A14"/>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1164</TotalTime>
  <Words>8322</Words>
  <Application>Microsoft Office PowerPoint</Application>
  <PresentationFormat>On-screen Show (4:3)</PresentationFormat>
  <Paragraphs>592</Paragraphs>
  <Slides>109</Slides>
  <Notes>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109</vt:i4>
      </vt:variant>
    </vt:vector>
  </HeadingPairs>
  <TitlesOfParts>
    <vt:vector size="112" baseType="lpstr">
      <vt:lpstr>Arial</vt:lpstr>
      <vt:lpstr>Tahoma</vt:lpstr>
      <vt:lpstr>template</vt:lpstr>
      <vt:lpstr>Gardening  Merit Badge</vt:lpstr>
      <vt:lpstr>Gardening Merit Badge Requirements</vt:lpstr>
      <vt:lpstr>Gardening Merit Badge Requirements</vt:lpstr>
      <vt:lpstr>Gardening Merit Badge Requirements</vt:lpstr>
      <vt:lpstr>Gardening Merit Badge Requirements</vt:lpstr>
      <vt:lpstr>Requirement 1</vt:lpstr>
      <vt:lpstr>Hazards of Gardening</vt:lpstr>
      <vt:lpstr>Hazards of Gardening</vt:lpstr>
      <vt:lpstr>Hazards of Gardening</vt:lpstr>
      <vt:lpstr>Hazards of Gardening</vt:lpstr>
      <vt:lpstr>Hazards of Gardening</vt:lpstr>
      <vt:lpstr>Hazards of Gardening</vt:lpstr>
      <vt:lpstr>Requirement 1</vt:lpstr>
      <vt:lpstr>Simple Cuts and Scratches </vt:lpstr>
      <vt:lpstr>Treatment for Cuts and Scratches</vt:lpstr>
      <vt:lpstr>Common Mistakes in Treating Cuts and Scratches</vt:lpstr>
      <vt:lpstr>Puncture Wounds</vt:lpstr>
      <vt:lpstr>Insect Bites</vt:lpstr>
      <vt:lpstr>Treatment of Insect Bites</vt:lpstr>
      <vt:lpstr>Tick Bites</vt:lpstr>
      <vt:lpstr>Engorged Tick</vt:lpstr>
      <vt:lpstr>Tick Removal</vt:lpstr>
      <vt:lpstr>Tick Removal Cont.</vt:lpstr>
      <vt:lpstr>Bee Stings</vt:lpstr>
      <vt:lpstr>Treatment of stings</vt:lpstr>
      <vt:lpstr>Symptoms of Allergic Reactions</vt:lpstr>
      <vt:lpstr>First Aid for Anaphylaxis  (Severe Allergic Reactions)</vt:lpstr>
      <vt:lpstr>First Aid for Anaphylaxis  (Severe Allergic Reactions)</vt:lpstr>
      <vt:lpstr>Dehydration</vt:lpstr>
      <vt:lpstr>Heat Emergencies</vt:lpstr>
      <vt:lpstr>Heat Exhaustion Symptoms</vt:lpstr>
      <vt:lpstr>First Aid for Heat Exhaustion</vt:lpstr>
      <vt:lpstr>Heatstroke</vt:lpstr>
      <vt:lpstr>First Aid for Heat Stroke</vt:lpstr>
      <vt:lpstr>First Aid for Pesticide Exposure</vt:lpstr>
      <vt:lpstr>First Aid for Pesticide Exposure</vt:lpstr>
      <vt:lpstr>Requirement 2</vt:lpstr>
      <vt:lpstr>Gardening</vt:lpstr>
      <vt:lpstr>Growing Regions of the U.S.</vt:lpstr>
      <vt:lpstr>Average Last Frost Date Map</vt:lpstr>
      <vt:lpstr>Soils</vt:lpstr>
      <vt:lpstr>Types of Soils</vt:lpstr>
      <vt:lpstr>Types of Soils</vt:lpstr>
      <vt:lpstr>Planning Your Garden</vt:lpstr>
      <vt:lpstr>Planning Your Garden</vt:lpstr>
      <vt:lpstr>Planning Your Garden</vt:lpstr>
      <vt:lpstr>Growing from Seeds</vt:lpstr>
      <vt:lpstr>Growing from Seeds</vt:lpstr>
      <vt:lpstr>Growing from Seeds</vt:lpstr>
      <vt:lpstr>Growing from Seedlings</vt:lpstr>
      <vt:lpstr>Growing Vegetables</vt:lpstr>
      <vt:lpstr>Growing Flowers</vt:lpstr>
      <vt:lpstr>Requirement 3</vt:lpstr>
      <vt:lpstr>Nutritional Values: Root/Tuber Crops</vt:lpstr>
      <vt:lpstr>Nutritional Values: Vegetables</vt:lpstr>
      <vt:lpstr>Nutritional Values: Fruits</vt:lpstr>
      <vt:lpstr>Requirement 4</vt:lpstr>
      <vt:lpstr>Germination Test</vt:lpstr>
      <vt:lpstr>Key Factors in Germination</vt:lpstr>
      <vt:lpstr>Requirement 5</vt:lpstr>
      <vt:lpstr>County Extension Office</vt:lpstr>
      <vt:lpstr>Agricultural Colleges</vt:lpstr>
      <vt:lpstr>Agricultural Colleges</vt:lpstr>
      <vt:lpstr>Agricultural Colleges</vt:lpstr>
      <vt:lpstr>Area Nurseries</vt:lpstr>
      <vt:lpstr>Botanical Garden/Arboretum</vt:lpstr>
      <vt:lpstr>Botanical Garden/Arboretum</vt:lpstr>
      <vt:lpstr>Requirement 6</vt:lpstr>
      <vt:lpstr>The Importance of Bees</vt:lpstr>
      <vt:lpstr>The Importance of Bees</vt:lpstr>
      <vt:lpstr>The Importance of Bees</vt:lpstr>
      <vt:lpstr>Problems Honey Bees Face</vt:lpstr>
      <vt:lpstr>Problems Honey Bees Face</vt:lpstr>
      <vt:lpstr>Problems Honey Bees Face</vt:lpstr>
      <vt:lpstr>What would happen if bees went extinct?</vt:lpstr>
      <vt:lpstr>Requirement 7</vt:lpstr>
      <vt:lpstr>Insecticide Control of  Insect Pests</vt:lpstr>
      <vt:lpstr>Cabbage Worm</vt:lpstr>
      <vt:lpstr>Tomato Hornworm</vt:lpstr>
      <vt:lpstr>Whiteflies, Aphid, and Mealybugs</vt:lpstr>
      <vt:lpstr>Cucumber Beetles</vt:lpstr>
      <vt:lpstr>Powdery Mildew</vt:lpstr>
      <vt:lpstr>Mosaic Virus</vt:lpstr>
      <vt:lpstr>Leaf Spot</vt:lpstr>
      <vt:lpstr>Requirement 8</vt:lpstr>
      <vt:lpstr>Compost Bin</vt:lpstr>
      <vt:lpstr>Requirement 8</vt:lpstr>
      <vt:lpstr>Vermipost Bin</vt:lpstr>
      <vt:lpstr>Requirement 8</vt:lpstr>
      <vt:lpstr>Hydroponic Gardening</vt:lpstr>
      <vt:lpstr>Requirement 8</vt:lpstr>
      <vt:lpstr>Water Gardens</vt:lpstr>
      <vt:lpstr>Requirement 8</vt:lpstr>
      <vt:lpstr>Honey Bees</vt:lpstr>
      <vt:lpstr>Requirement 8</vt:lpstr>
      <vt:lpstr>Growing a Garden</vt:lpstr>
      <vt:lpstr>Growing a Garden</vt:lpstr>
      <vt:lpstr>Growing a Garden</vt:lpstr>
      <vt:lpstr>Growing a Garden</vt:lpstr>
      <vt:lpstr>Growing a Garden</vt:lpstr>
      <vt:lpstr>Growing a Garden</vt:lpstr>
      <vt:lpstr>Growing a Garden</vt:lpstr>
      <vt:lpstr>Requirement 9</vt:lpstr>
      <vt:lpstr>Horticulturist</vt:lpstr>
      <vt:lpstr>Landscape Designer</vt:lpstr>
      <vt:lpstr>Arborist (Tree Care Specialist)</vt:lpstr>
      <vt:lpstr>Greenhouse Manager</vt:lpstr>
      <vt:lpstr>Floral Designer</vt:lpstr>
      <vt:lpstr>Agronomist (Soil and Crop Scientist)</vt:lpstr>
    </vt:vector>
  </TitlesOfParts>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PoweredTemplates.com</dc:creator>
  <cp:lastModifiedBy>Terry McKibben</cp:lastModifiedBy>
  <cp:revision>115</cp:revision>
  <dcterms:created xsi:type="dcterms:W3CDTF">2006-06-29T12:15:01Z</dcterms:created>
  <dcterms:modified xsi:type="dcterms:W3CDTF">2025-04-02T22:59:56Z</dcterms:modified>
</cp:coreProperties>
</file>